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8" r:id="rId1"/>
  </p:sldMasterIdLst>
  <p:notesMasterIdLst>
    <p:notesMasterId r:id="rId134"/>
  </p:notesMasterIdLst>
  <p:sldIdLst>
    <p:sldId id="256" r:id="rId2"/>
    <p:sldId id="297" r:id="rId3"/>
    <p:sldId id="298" r:id="rId4"/>
    <p:sldId id="299" r:id="rId5"/>
    <p:sldId id="323" r:id="rId6"/>
    <p:sldId id="300" r:id="rId7"/>
    <p:sldId id="301" r:id="rId8"/>
    <p:sldId id="262" r:id="rId9"/>
    <p:sldId id="303" r:id="rId10"/>
    <p:sldId id="306" r:id="rId11"/>
    <p:sldId id="307" r:id="rId12"/>
    <p:sldId id="308" r:id="rId13"/>
    <p:sldId id="325" r:id="rId14"/>
    <p:sldId id="305" r:id="rId15"/>
    <p:sldId id="326" r:id="rId16"/>
    <p:sldId id="304" r:id="rId17"/>
    <p:sldId id="263" r:id="rId18"/>
    <p:sldId id="338" r:id="rId19"/>
    <p:sldId id="339" r:id="rId20"/>
    <p:sldId id="336" r:id="rId21"/>
    <p:sldId id="337" r:id="rId22"/>
    <p:sldId id="335" r:id="rId23"/>
    <p:sldId id="311" r:id="rId24"/>
    <p:sldId id="345" r:id="rId25"/>
    <p:sldId id="346" r:id="rId26"/>
    <p:sldId id="348" r:id="rId27"/>
    <p:sldId id="349" r:id="rId28"/>
    <p:sldId id="312" r:id="rId29"/>
    <p:sldId id="313" r:id="rId30"/>
    <p:sldId id="314" r:id="rId31"/>
    <p:sldId id="315" r:id="rId32"/>
    <p:sldId id="316" r:id="rId33"/>
    <p:sldId id="317" r:id="rId34"/>
    <p:sldId id="318" r:id="rId35"/>
    <p:sldId id="319" r:id="rId36"/>
    <p:sldId id="418" r:id="rId37"/>
    <p:sldId id="419" r:id="rId38"/>
    <p:sldId id="421" r:id="rId39"/>
    <p:sldId id="422" r:id="rId40"/>
    <p:sldId id="423" r:id="rId41"/>
    <p:sldId id="424" r:id="rId42"/>
    <p:sldId id="425" r:id="rId43"/>
    <p:sldId id="426" r:id="rId44"/>
    <p:sldId id="429" r:id="rId45"/>
    <p:sldId id="430" r:id="rId46"/>
    <p:sldId id="431" r:id="rId47"/>
    <p:sldId id="432" r:id="rId48"/>
    <p:sldId id="433" r:id="rId49"/>
    <p:sldId id="434" r:id="rId50"/>
    <p:sldId id="435" r:id="rId51"/>
    <p:sldId id="449" r:id="rId52"/>
    <p:sldId id="450" r:id="rId53"/>
    <p:sldId id="460" r:id="rId54"/>
    <p:sldId id="461" r:id="rId55"/>
    <p:sldId id="462" r:id="rId56"/>
    <p:sldId id="463" r:id="rId57"/>
    <p:sldId id="464" r:id="rId58"/>
    <p:sldId id="465" r:id="rId59"/>
    <p:sldId id="320" r:id="rId60"/>
    <p:sldId id="321" r:id="rId61"/>
    <p:sldId id="322" r:id="rId62"/>
    <p:sldId id="351" r:id="rId63"/>
    <p:sldId id="352" r:id="rId64"/>
    <p:sldId id="353" r:id="rId65"/>
    <p:sldId id="355" r:id="rId66"/>
    <p:sldId id="354" r:id="rId67"/>
    <p:sldId id="357" r:id="rId68"/>
    <p:sldId id="356" r:id="rId69"/>
    <p:sldId id="385" r:id="rId70"/>
    <p:sldId id="358" r:id="rId71"/>
    <p:sldId id="359" r:id="rId72"/>
    <p:sldId id="360" r:id="rId73"/>
    <p:sldId id="340" r:id="rId74"/>
    <p:sldId id="341" r:id="rId75"/>
    <p:sldId id="342" r:id="rId76"/>
    <p:sldId id="361" r:id="rId77"/>
    <p:sldId id="362" r:id="rId78"/>
    <p:sldId id="363" r:id="rId79"/>
    <p:sldId id="364" r:id="rId80"/>
    <p:sldId id="365" r:id="rId81"/>
    <p:sldId id="366" r:id="rId82"/>
    <p:sldId id="367" r:id="rId83"/>
    <p:sldId id="368" r:id="rId84"/>
    <p:sldId id="369" r:id="rId85"/>
    <p:sldId id="370" r:id="rId86"/>
    <p:sldId id="371" r:id="rId87"/>
    <p:sldId id="372" r:id="rId88"/>
    <p:sldId id="373" r:id="rId89"/>
    <p:sldId id="376" r:id="rId90"/>
    <p:sldId id="374" r:id="rId91"/>
    <p:sldId id="375" r:id="rId92"/>
    <p:sldId id="377" r:id="rId93"/>
    <p:sldId id="378" r:id="rId94"/>
    <p:sldId id="379" r:id="rId95"/>
    <p:sldId id="383" r:id="rId96"/>
    <p:sldId id="382" r:id="rId97"/>
    <p:sldId id="387" r:id="rId98"/>
    <p:sldId id="388" r:id="rId99"/>
    <p:sldId id="389" r:id="rId100"/>
    <p:sldId id="390" r:id="rId101"/>
    <p:sldId id="391" r:id="rId102"/>
    <p:sldId id="392" r:id="rId103"/>
    <p:sldId id="384" r:id="rId104"/>
    <p:sldId id="386" r:id="rId105"/>
    <p:sldId id="395" r:id="rId106"/>
    <p:sldId id="270" r:id="rId107"/>
    <p:sldId id="276" r:id="rId108"/>
    <p:sldId id="396" r:id="rId109"/>
    <p:sldId id="397" r:id="rId110"/>
    <p:sldId id="398" r:id="rId111"/>
    <p:sldId id="399" r:id="rId112"/>
    <p:sldId id="400" r:id="rId113"/>
    <p:sldId id="401" r:id="rId114"/>
    <p:sldId id="402" r:id="rId115"/>
    <p:sldId id="403" r:id="rId116"/>
    <p:sldId id="404" r:id="rId117"/>
    <p:sldId id="405" r:id="rId118"/>
    <p:sldId id="406" r:id="rId119"/>
    <p:sldId id="407" r:id="rId120"/>
    <p:sldId id="408" r:id="rId121"/>
    <p:sldId id="409" r:id="rId122"/>
    <p:sldId id="410" r:id="rId123"/>
    <p:sldId id="411" r:id="rId124"/>
    <p:sldId id="412" r:id="rId125"/>
    <p:sldId id="413" r:id="rId126"/>
    <p:sldId id="414" r:id="rId127"/>
    <p:sldId id="415" r:id="rId128"/>
    <p:sldId id="416" r:id="rId129"/>
    <p:sldId id="393" r:id="rId130"/>
    <p:sldId id="394" r:id="rId131"/>
    <p:sldId id="288" r:id="rId132"/>
    <p:sldId id="417"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71" autoAdjust="0"/>
  </p:normalViewPr>
  <p:slideViewPr>
    <p:cSldViewPr>
      <p:cViewPr>
        <p:scale>
          <a:sx n="80" d="100"/>
          <a:sy n="80" d="100"/>
        </p:scale>
        <p:origin x="-1074" y="150"/>
      </p:cViewPr>
      <p:guideLst>
        <p:guide orient="horz" pos="2160"/>
        <p:guide pos="2880"/>
      </p:guideLst>
    </p:cSldViewPr>
  </p:slideViewPr>
  <p:outlineViewPr>
    <p:cViewPr>
      <p:scale>
        <a:sx n="33" d="100"/>
        <a:sy n="33" d="100"/>
      </p:scale>
      <p:origin x="0" y="2778"/>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69ED0-1489-4E96-A75E-2F2F2CD8DEF3}" type="datetimeFigureOut">
              <a:rPr lang="en-US" smtClean="0"/>
              <a:pPr/>
              <a:t>10/8/2020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B7F368-0220-4C9E-963F-F0A469041A2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15</a:t>
            </a:fld>
            <a:endParaRPr lang="en-US"/>
          </a:p>
        </p:txBody>
      </p:sp>
    </p:spTree>
    <p:extLst>
      <p:ext uri="{BB962C8B-B14F-4D97-AF65-F5344CB8AC3E}">
        <p14:creationId xmlns="" xmlns:p14="http://schemas.microsoft.com/office/powerpoint/2010/main" val="407031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9"/>
          <p:cNvSpPr>
            <a:spLocks noGrp="1" noChangeArrowheads="1"/>
          </p:cNvSpPr>
          <p:nvPr>
            <p:ph type="sldNum" sz="quarter"/>
          </p:nvPr>
        </p:nvSpPr>
        <p:spPr>
          <a:noFill/>
          <a:ln/>
        </p:spPr>
        <p:txBody>
          <a:bodyPr/>
          <a:lstStyle/>
          <a:p>
            <a:fld id="{228901BE-4E04-4FD7-92AC-ADCB2F665E32}" type="slidenum">
              <a:rPr lang="en-IN" smtClean="0">
                <a:latin typeface="Times New Roman" pitchFamily="18" charset="0"/>
                <a:ea typeface="Droid Sans Fallback" charset="0"/>
                <a:cs typeface="Droid Sans Fallback" charset="0"/>
              </a:rPr>
              <a:pPr/>
              <a:t>28</a:t>
            </a:fld>
            <a:endParaRPr lang="en-IN" smtClean="0">
              <a:latin typeface="Times New Roman" pitchFamily="18" charset="0"/>
              <a:ea typeface="Droid Sans Fallback" charset="0"/>
              <a:cs typeface="Droid Sans Fallback" charset="0"/>
            </a:endParaRPr>
          </a:p>
        </p:txBody>
      </p:sp>
      <p:sp>
        <p:nvSpPr>
          <p:cNvPr id="52227"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09D508AD-42EC-4DD6-86C3-5BC7FA90E3D5}"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28</a:t>
            </a:fld>
            <a:endParaRPr lang="en-IN" sz="1200">
              <a:solidFill>
                <a:srgbClr val="000000"/>
              </a:solidFill>
              <a:latin typeface="Times New Roman" pitchFamily="18" charset="0"/>
            </a:endParaRPr>
          </a:p>
        </p:txBody>
      </p:sp>
      <p:sp>
        <p:nvSpPr>
          <p:cNvPr id="5222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52229"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p:nvPr>
        </p:nvSpPr>
        <p:spPr>
          <a:noFill/>
          <a:ln/>
        </p:spPr>
        <p:txBody>
          <a:bodyPr/>
          <a:lstStyle/>
          <a:p>
            <a:fld id="{8C6BFC86-CF52-4304-AE71-3AAECC8D34A9}" type="slidenum">
              <a:rPr lang="en-IN" smtClean="0">
                <a:latin typeface="Times New Roman" pitchFamily="18" charset="0"/>
                <a:ea typeface="Droid Sans Fallback" charset="0"/>
                <a:cs typeface="Droid Sans Fallback" charset="0"/>
              </a:rPr>
              <a:pPr/>
              <a:t>61</a:t>
            </a:fld>
            <a:endParaRPr lang="en-IN" smtClean="0">
              <a:latin typeface="Times New Roman" pitchFamily="18" charset="0"/>
              <a:ea typeface="Droid Sans Fallback" charset="0"/>
              <a:cs typeface="Droid Sans Fallback" charset="0"/>
            </a:endParaRPr>
          </a:p>
        </p:txBody>
      </p:sp>
      <p:sp>
        <p:nvSpPr>
          <p:cNvPr id="53251"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BCB613B9-DEA1-4550-ABD0-AC4EB55E44A6}"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61</a:t>
            </a:fld>
            <a:endParaRPr lang="en-IN" sz="1200">
              <a:solidFill>
                <a:srgbClr val="000000"/>
              </a:solidFill>
              <a:latin typeface="Times New Roman" pitchFamily="18" charset="0"/>
            </a:endParaRPr>
          </a:p>
        </p:txBody>
      </p:sp>
      <p:sp>
        <p:nvSpPr>
          <p:cNvPr id="53252"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53253"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69</a:t>
            </a:fld>
            <a:endParaRPr lang="en-US"/>
          </a:p>
        </p:txBody>
      </p:sp>
    </p:spTree>
    <p:extLst>
      <p:ext uri="{BB962C8B-B14F-4D97-AF65-F5344CB8AC3E}">
        <p14:creationId xmlns="" xmlns:p14="http://schemas.microsoft.com/office/powerpoint/2010/main" val="4070314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73</a:t>
            </a:fld>
            <a:endParaRPr lang="en-US"/>
          </a:p>
        </p:txBody>
      </p:sp>
    </p:spTree>
    <p:extLst>
      <p:ext uri="{BB962C8B-B14F-4D97-AF65-F5344CB8AC3E}">
        <p14:creationId xmlns="" xmlns:p14="http://schemas.microsoft.com/office/powerpoint/2010/main" val="407031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74</a:t>
            </a:fld>
            <a:endParaRPr lang="en-US"/>
          </a:p>
        </p:txBody>
      </p:sp>
    </p:spTree>
    <p:extLst>
      <p:ext uri="{BB962C8B-B14F-4D97-AF65-F5344CB8AC3E}">
        <p14:creationId xmlns="" xmlns:p14="http://schemas.microsoft.com/office/powerpoint/2010/main" val="407031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75</a:t>
            </a:fld>
            <a:endParaRPr lang="en-US"/>
          </a:p>
        </p:txBody>
      </p:sp>
    </p:spTree>
    <p:extLst>
      <p:ext uri="{BB962C8B-B14F-4D97-AF65-F5344CB8AC3E}">
        <p14:creationId xmlns="" xmlns:p14="http://schemas.microsoft.com/office/powerpoint/2010/main" val="4070314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A27D5EFB-971F-4671-A0B1-ACDAB4424FA2}" type="datetimeFigureOut">
              <a:rPr lang="en-US" smtClean="0"/>
              <a:pPr/>
              <a:t>10/8/2020</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ACA0F6E4-4039-4B21-AB3C-1754E38A69E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CA0F6E4-4039-4B21-AB3C-1754E38A69E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CA0F6E4-4039-4B21-AB3C-1754E38A69E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CA0F6E4-4039-4B21-AB3C-1754E38A69E1}"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ACA0F6E4-4039-4B21-AB3C-1754E38A69E1}"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CA0F6E4-4039-4B21-AB3C-1754E38A69E1}"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ACA0F6E4-4039-4B21-AB3C-1754E38A69E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ACA0F6E4-4039-4B21-AB3C-1754E38A69E1}"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A27D5EFB-971F-4671-A0B1-ACDAB4424FA2}" type="datetimeFigureOut">
              <a:rPr lang="en-US" smtClean="0"/>
              <a:pPr/>
              <a:t>10/8/2020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ACA0F6E4-4039-4B21-AB3C-1754E38A69E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A27D5EFB-971F-4671-A0B1-ACDAB4424FA2}" type="datetimeFigureOut">
              <a:rPr lang="en-US" smtClean="0"/>
              <a:pPr/>
              <a:t>10/8/2020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ACA0F6E4-4039-4B21-AB3C-1754E38A69E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A27D5EFB-971F-4671-A0B1-ACDAB4424FA2}" type="datetimeFigureOut">
              <a:rPr lang="en-US" smtClean="0"/>
              <a:pPr/>
              <a:t>10/8/2020</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ACA0F6E4-4039-4B21-AB3C-1754E38A69E1}"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A27D5EFB-971F-4671-A0B1-ACDAB4424FA2}" type="datetimeFigureOut">
              <a:rPr lang="en-US" smtClean="0"/>
              <a:pPr/>
              <a:t>10/8/2020</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ACA0F6E4-4039-4B21-AB3C-1754E38A69E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racle.com/technetwork/java/ja" TargetMode="Externa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eclipse.org/downloads/" TargetMode="Externa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114.xml.rels><?xml version="1.0" encoding="UTF-8" standalone="yes"?>
<Relationships xmlns="http://schemas.openxmlformats.org/package/2006/relationships"><Relationship Id="rId3" Type="http://schemas.openxmlformats.org/officeDocument/2006/relationships/hyperlink" Target="http://code.google.com/p/cloudsim/downloads"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png"/></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jpeg"/><Relationship Id="rId4" Type="http://schemas.openxmlformats.org/officeDocument/2006/relationships/image" Target="../media/image79.png"/></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5" Type="http://schemas.openxmlformats.org/officeDocument/2006/relationships/image" Target="../media/image84.jpeg"/><Relationship Id="rId4" Type="http://schemas.openxmlformats.org/officeDocument/2006/relationships/image" Target="../media/image83.png"/></Relationships>
</file>

<file path=ppt/slides/_rels/slide1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5" Type="http://schemas.openxmlformats.org/officeDocument/2006/relationships/image" Target="../media/image92.jpeg"/><Relationship Id="rId4" Type="http://schemas.openxmlformats.org/officeDocument/2006/relationships/image" Target="../media/image91.png"/></Relationships>
</file>

<file path=ppt/slides/_rels/slide1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6.jpeg"/><Relationship Id="rId4" Type="http://schemas.openxmlformats.org/officeDocument/2006/relationships/image" Target="../media/image95.png"/></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4.jpeg"/><Relationship Id="rId4" Type="http://schemas.openxmlformats.org/officeDocument/2006/relationships/image" Target="../media/image103.png"/></Relationships>
</file>

<file path=ppt/slides/_rels/slide1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5" Type="http://schemas.openxmlformats.org/officeDocument/2006/relationships/image" Target="../media/image108.jpeg"/><Relationship Id="rId4" Type="http://schemas.openxmlformats.org/officeDocument/2006/relationships/image" Target="../media/image10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2.jpeg"/><Relationship Id="rId4" Type="http://schemas.openxmlformats.org/officeDocument/2006/relationships/image" Target="../media/image11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www.eclipse.org/" TargetMode="External"/><Relationship Id="rId2" Type="http://schemas.openxmlformats.org/officeDocument/2006/relationships/hyperlink" Target="http://code.google.com/p/cloudsim/downloads/list"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0"/>
            <a:ext cx="8763000" cy="1448761"/>
          </a:xfrm>
        </p:spPr>
        <p:txBody>
          <a:bodyPr>
            <a:normAutofit/>
          </a:bodyPr>
          <a:lstStyle/>
          <a:p>
            <a:pPr algn="ctr"/>
            <a:r>
              <a:rPr lang="en-US" sz="4000" b="1" dirty="0" smtClean="0">
                <a:solidFill>
                  <a:schemeClr val="tx1"/>
                </a:solidFill>
                <a:effectLst/>
                <a:latin typeface="Arial" pitchFamily="34" charset="0"/>
                <a:cs typeface="Arial" pitchFamily="34" charset="0"/>
              </a:rPr>
              <a:t>Cloud</a:t>
            </a:r>
            <a:r>
              <a:rPr lang="en-US" sz="4000" dirty="0" smtClean="0">
                <a:solidFill>
                  <a:schemeClr val="tx1"/>
                </a:solidFill>
                <a:effectLst/>
                <a:latin typeface="Arial" pitchFamily="34" charset="0"/>
                <a:cs typeface="Arial" pitchFamily="34" charset="0"/>
              </a:rPr>
              <a:t> </a:t>
            </a:r>
            <a:r>
              <a:rPr lang="en-US" sz="4000" b="1" dirty="0" smtClean="0">
                <a:solidFill>
                  <a:schemeClr val="tx1"/>
                </a:solidFill>
                <a:effectLst/>
                <a:latin typeface="Arial" pitchFamily="34" charset="0"/>
                <a:cs typeface="Arial" pitchFamily="34" charset="0"/>
              </a:rPr>
              <a:t>Computing (</a:t>
            </a:r>
            <a:r>
              <a:rPr lang="en-US" sz="4000" dirty="0" smtClean="0">
                <a:solidFill>
                  <a:schemeClr val="tx1"/>
                </a:solidFill>
                <a:effectLst/>
                <a:latin typeface="Arial" pitchFamily="34" charset="0"/>
                <a:cs typeface="Arial" pitchFamily="34" charset="0"/>
              </a:rPr>
              <a:t>CSX-433</a:t>
            </a:r>
            <a:r>
              <a:rPr lang="en-US" sz="4000" b="1" dirty="0" smtClean="0">
                <a:solidFill>
                  <a:schemeClr val="tx1"/>
                </a:solidFill>
                <a:effectLst/>
                <a:latin typeface="Arial" pitchFamily="34" charset="0"/>
                <a:cs typeface="Arial" pitchFamily="34" charset="0"/>
              </a:rPr>
              <a:t>)</a:t>
            </a:r>
            <a:endParaRPr lang="en-US" sz="4000" b="1" dirty="0">
              <a:solidFill>
                <a:schemeClr val="tx1"/>
              </a:solidFill>
              <a:effectLst/>
              <a:latin typeface="Arial" pitchFamily="34" charset="0"/>
              <a:cs typeface="Arial" pitchFamily="34" charset="0"/>
            </a:endParaRPr>
          </a:p>
        </p:txBody>
      </p:sp>
      <p:sp>
        <p:nvSpPr>
          <p:cNvPr id="3" name="Subtitle 2"/>
          <p:cNvSpPr>
            <a:spLocks noGrp="1"/>
          </p:cNvSpPr>
          <p:nvPr>
            <p:ph type="subTitle" idx="1"/>
          </p:nvPr>
        </p:nvSpPr>
        <p:spPr>
          <a:xfrm>
            <a:off x="2743200" y="4114800"/>
            <a:ext cx="6172200" cy="1199704"/>
          </a:xfrm>
        </p:spPr>
        <p:txBody>
          <a:bodyPr/>
          <a:lstStyle/>
          <a:p>
            <a:r>
              <a:rPr lang="en-US" sz="3200" b="1" dirty="0" smtClean="0">
                <a:solidFill>
                  <a:schemeClr val="tx1"/>
                </a:solidFill>
                <a:latin typeface="Times New Roman" pitchFamily="18" charset="0"/>
                <a:cs typeface="Times New Roman" pitchFamily="18" charset="0"/>
              </a:rPr>
              <a:t>Dr. </a:t>
            </a:r>
            <a:r>
              <a:rPr lang="en-US" sz="3200" b="1" dirty="0" err="1" smtClean="0">
                <a:solidFill>
                  <a:schemeClr val="tx1"/>
                </a:solidFill>
                <a:latin typeface="Times New Roman" pitchFamily="18" charset="0"/>
                <a:cs typeface="Times New Roman" pitchFamily="18" charset="0"/>
              </a:rPr>
              <a:t>Mohit</a:t>
            </a:r>
            <a:r>
              <a:rPr lang="en-US" sz="3200" b="1" dirty="0" smtClean="0">
                <a:solidFill>
                  <a:schemeClr val="tx1"/>
                </a:solidFill>
                <a:latin typeface="Times New Roman" pitchFamily="18" charset="0"/>
                <a:cs typeface="Times New Roman" pitchFamily="18" charset="0"/>
              </a:rPr>
              <a:t> Kumar</a:t>
            </a:r>
          </a:p>
          <a:p>
            <a:r>
              <a:rPr lang="en-US" sz="3200" b="1" dirty="0" smtClean="0">
                <a:solidFill>
                  <a:schemeClr val="tx1"/>
                </a:solidFill>
                <a:latin typeface="Times New Roman" pitchFamily="18" charset="0"/>
                <a:cs typeface="Times New Roman" pitchFamily="18" charset="0"/>
              </a:rPr>
              <a:t>Assistant Professor</a:t>
            </a:r>
          </a:p>
          <a:p>
            <a:endParaRPr lang="en-US" dirty="0"/>
          </a:p>
        </p:txBody>
      </p:sp>
    </p:spTree>
    <p:extLst>
      <p:ext uri="{BB962C8B-B14F-4D97-AF65-F5344CB8AC3E}">
        <p14:creationId xmlns:p14="http://schemas.microsoft.com/office/powerpoint/2010/main" xmlns="" val="613421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381001" y="928688"/>
            <a:ext cx="8477250" cy="5663089"/>
          </a:xfrm>
          <a:prstGeom prst="rect">
            <a:avLst/>
          </a:prstGeom>
          <a:noFill/>
          <a:ln w="9525">
            <a:noFill/>
            <a:miter lim="800000"/>
            <a:headEnd/>
            <a:tailEnd/>
          </a:ln>
        </p:spPr>
        <p:txBody>
          <a:bodyPr wrap="square">
            <a:spAutoFit/>
          </a:bodyPr>
          <a:lstStyle/>
          <a:p>
            <a:pPr marL="457200" indent="-457200" algn="just">
              <a:defRPr/>
            </a:pPr>
            <a:r>
              <a:rPr lang="en-US" sz="2400" b="1" dirty="0">
                <a:solidFill>
                  <a:schemeClr val="tx1"/>
                </a:solidFill>
                <a:latin typeface="Times New Roman" pitchFamily="18" charset="0"/>
                <a:cs typeface="Times New Roman" pitchFamily="18" charset="0"/>
              </a:rPr>
              <a:t>On-demand self-service</a:t>
            </a:r>
            <a:r>
              <a:rPr lang="en-US" sz="2400" dirty="0">
                <a:solidFill>
                  <a:schemeClr val="tx1"/>
                </a:solidFill>
                <a:latin typeface="Times New Roman" pitchFamily="18" charset="0"/>
                <a:cs typeface="Times New Roman" pitchFamily="18" charset="0"/>
              </a:rPr>
              <a:t>:</a:t>
            </a:r>
            <a:r>
              <a:rPr lang="en-US" sz="2200" dirty="0">
                <a:solidFill>
                  <a:schemeClr val="tx1"/>
                </a:solidFill>
                <a:latin typeface="Times New Roman" pitchFamily="18" charset="0"/>
                <a:cs typeface="Times New Roman" pitchFamily="18" charset="0"/>
              </a:rPr>
              <a:t> Cloud computing resources can be provisioned without human interaction from the service provider. This can be a storage space, virtual machine instances, database instances, and so on.</a:t>
            </a:r>
          </a:p>
          <a:p>
            <a:pPr marL="457200" indent="-457200" algn="just">
              <a:defRPr/>
            </a:pPr>
            <a:endParaRPr lang="en-US" sz="2400" dirty="0">
              <a:solidFill>
                <a:schemeClr val="tx1"/>
              </a:solidFill>
              <a:latin typeface="Times New Roman" pitchFamily="18" charset="0"/>
              <a:cs typeface="Times New Roman" pitchFamily="18" charset="0"/>
            </a:endParaRPr>
          </a:p>
          <a:p>
            <a:pPr marL="457200" indent="-457200" algn="just">
              <a:defRPr/>
            </a:pPr>
            <a:r>
              <a:rPr lang="en-US" sz="2400" b="1" dirty="0">
                <a:solidFill>
                  <a:schemeClr val="tx1"/>
                </a:solidFill>
                <a:latin typeface="Times New Roman" pitchFamily="18" charset="0"/>
                <a:cs typeface="Times New Roman" pitchFamily="18" charset="0"/>
              </a:rPr>
              <a:t>Broad network access: </a:t>
            </a:r>
            <a:r>
              <a:rPr lang="en-US" sz="2200" b="1" dirty="0">
                <a:solidFill>
                  <a:schemeClr val="tx1"/>
                </a:solidFill>
                <a:latin typeface="Times New Roman" pitchFamily="18" charset="0"/>
                <a:cs typeface="Times New Roman" pitchFamily="18" charset="0"/>
              </a:rPr>
              <a:t>C</a:t>
            </a:r>
            <a:r>
              <a:rPr lang="en-US" sz="2200" dirty="0">
                <a:solidFill>
                  <a:schemeClr val="tx1"/>
                </a:solidFill>
                <a:latin typeface="Times New Roman" pitchFamily="18" charset="0"/>
                <a:cs typeface="Times New Roman" pitchFamily="18" charset="0"/>
              </a:rPr>
              <a:t>loud services are available over a network—ideally high broadband communication link—such as the internet, or in the case of a private clouds it could be a local area network (LAN).</a:t>
            </a:r>
          </a:p>
          <a:p>
            <a:pPr marL="457200" indent="-457200" algn="just">
              <a:defRPr/>
            </a:pPr>
            <a:endParaRPr lang="en-US" sz="2200" dirty="0">
              <a:solidFill>
                <a:schemeClr val="tx1"/>
              </a:solidFill>
              <a:latin typeface="Times New Roman" pitchFamily="18" charset="0"/>
              <a:cs typeface="Times New Roman" pitchFamily="18" charset="0"/>
            </a:endParaRPr>
          </a:p>
          <a:p>
            <a:pPr marL="457200" indent="-457200" algn="just">
              <a:defRPr/>
            </a:pPr>
            <a:r>
              <a:rPr lang="en-US" sz="2200" b="1" dirty="0">
                <a:solidFill>
                  <a:schemeClr val="tx1"/>
                </a:solidFill>
                <a:latin typeface="Times New Roman" pitchFamily="18" charset="0"/>
                <a:cs typeface="Times New Roman" pitchFamily="18" charset="0"/>
              </a:rPr>
              <a:t>Multi-tenancy and resource pooling</a:t>
            </a:r>
            <a:r>
              <a:rPr lang="en-US" sz="2200" dirty="0">
                <a:solidFill>
                  <a:schemeClr val="tx1"/>
                </a:solidFill>
                <a:latin typeface="Times New Roman" pitchFamily="18" charset="0"/>
                <a:cs typeface="Times New Roman" pitchFamily="18" charset="0"/>
              </a:rPr>
              <a:t>: Cloud computing resources are designed to support a multi-tenant model. Multi-tenancy allows multiple customers to share the same applications or the same physical infrastructure while retaining privacy and security over their information.</a:t>
            </a:r>
            <a:endParaRPr lang="en-US" sz="2400" dirty="0">
              <a:solidFill>
                <a:schemeClr val="tx1"/>
              </a:solidFill>
              <a:latin typeface="Times New Roman" pitchFamily="18" charset="0"/>
              <a:cs typeface="Times New Roman" pitchFamily="18" charset="0"/>
            </a:endParaRPr>
          </a:p>
          <a:p>
            <a:pPr>
              <a:defRPr/>
            </a:pPr>
            <a:endParaRPr lang="en-US" sz="2400" dirty="0">
              <a:solidFill>
                <a:schemeClr val="tx1"/>
              </a:solidFill>
              <a:latin typeface="Times New Roman" pitchFamily="18" charset="0"/>
              <a:cs typeface="Times New Roman" pitchFamily="18" charset="0"/>
            </a:endParaRPr>
          </a:p>
          <a:p>
            <a:pPr>
              <a:defRPr/>
            </a:pPr>
            <a:endParaRPr lang="en-US" sz="2400" dirty="0">
              <a:solidFill>
                <a:schemeClr val="tx1"/>
              </a:solidFill>
              <a:latin typeface="Times New Roman" pitchFamily="18" charset="0"/>
              <a:cs typeface="Times New Roman" pitchFamily="18" charset="0"/>
            </a:endParaRPr>
          </a:p>
        </p:txBody>
      </p:sp>
      <p:sp>
        <p:nvSpPr>
          <p:cNvPr id="6147" name="Title 2"/>
          <p:cNvSpPr>
            <a:spLocks noGrp="1"/>
          </p:cNvSpPr>
          <p:nvPr>
            <p:ph type="title"/>
          </p:nvPr>
        </p:nvSpPr>
        <p:spPr>
          <a:xfrm>
            <a:off x="457200" y="274638"/>
            <a:ext cx="8229600" cy="582612"/>
          </a:xfrm>
        </p:spPr>
        <p:txBody>
          <a:bodyPr>
            <a:normAutofit fontScale="90000"/>
          </a:bodyPr>
          <a:lstStyle/>
          <a:p>
            <a:pPr algn="ctr" eaLnBrk="1" hangingPunct="1"/>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3600" b="1" dirty="0" smtClean="0">
                <a:solidFill>
                  <a:schemeClr val="tx1"/>
                </a:solidFill>
                <a:latin typeface="Times New Roman" pitchFamily="18" charset="0"/>
                <a:cs typeface="Times New Roman" pitchFamily="18" charset="0"/>
              </a:rPr>
              <a:t>Characteristics of cloud computing</a:t>
            </a:r>
            <a:br>
              <a:rPr lang="en-US" sz="3600" b="1" dirty="0" smtClean="0">
                <a:solidFill>
                  <a:schemeClr val="tx1"/>
                </a:solidFill>
                <a:latin typeface="Times New Roman" pitchFamily="18" charset="0"/>
                <a:cs typeface="Times New Roman" pitchFamily="18" charset="0"/>
              </a:rPr>
            </a:br>
            <a:r>
              <a:rPr lang="en-US" sz="3200" dirty="0" smtClean="0"/>
              <a:t/>
            </a:r>
            <a:br>
              <a:rPr lang="en-US" sz="3200" dirty="0" smtClean="0"/>
            </a:br>
            <a:endParaRPr lang="en-US" sz="3200" dirty="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CustomShape 1"/>
          <p:cNvSpPr/>
          <p:nvPr/>
        </p:nvSpPr>
        <p:spPr>
          <a:xfrm>
            <a:off x="457200" y="273600"/>
            <a:ext cx="8220240" cy="1135800"/>
          </a:xfrm>
          <a:prstGeom prst="rect">
            <a:avLst/>
          </a:prstGeom>
          <a:noFill/>
          <a:ln>
            <a:noFill/>
          </a:ln>
        </p:spPr>
        <p:txBody>
          <a:bodyPr lIns="0" tIns="0" rIns="0" bIns="0" anchor="ctr"/>
          <a:lstStyle/>
          <a:p>
            <a:pPr algn="ctr">
              <a:lnSpc>
                <a:spcPct val="100000"/>
              </a:lnSpc>
            </a:pPr>
            <a:r>
              <a:rPr lang="en-IN" sz="2400" b="1">
                <a:solidFill>
                  <a:srgbClr val="0066FF"/>
                </a:solidFill>
                <a:latin typeface="Cambria"/>
                <a:ea typeface="DejaVu Sans"/>
              </a:rPr>
              <a:t>OpenNebula : Host Machine</a:t>
            </a:r>
            <a:endParaRPr/>
          </a:p>
        </p:txBody>
      </p:sp>
      <p:sp>
        <p:nvSpPr>
          <p:cNvPr id="863"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64"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pic>
        <p:nvPicPr>
          <p:cNvPr id="865" name="Picture 860"/>
          <p:cNvPicPr/>
          <p:nvPr/>
        </p:nvPicPr>
        <p:blipFill>
          <a:blip r:embed="rId2" cstate="print"/>
          <a:stretch>
            <a:fillRect/>
          </a:stretch>
        </p:blipFill>
        <p:spPr>
          <a:xfrm>
            <a:off x="792000" y="1224000"/>
            <a:ext cx="8206200" cy="4966200"/>
          </a:xfrm>
          <a:prstGeom prst="rect">
            <a:avLst/>
          </a:prstGeom>
          <a:ln>
            <a:noFill/>
          </a:ln>
        </p:spPr>
      </p:pic>
      <p:sp>
        <p:nvSpPr>
          <p:cNvPr id="866" name="CustomShape 4"/>
          <p:cNvSpPr/>
          <p:nvPr/>
        </p:nvSpPr>
        <p:spPr>
          <a:xfrm>
            <a:off x="699120" y="59040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8.0 A Host Machine for deploying Virtual Machines</a:t>
            </a:r>
            <a:endParaRPr/>
          </a:p>
        </p:txBody>
      </p:sp>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CustomShape 1"/>
          <p:cNvSpPr/>
          <p:nvPr/>
        </p:nvSpPr>
        <p:spPr>
          <a:xfrm>
            <a:off x="457200" y="273600"/>
            <a:ext cx="8220240" cy="734040"/>
          </a:xfrm>
          <a:prstGeom prst="rect">
            <a:avLst/>
          </a:prstGeom>
          <a:noFill/>
          <a:ln>
            <a:noFill/>
          </a:ln>
        </p:spPr>
        <p:txBody>
          <a:bodyPr lIns="0" tIns="0" rIns="0" bIns="0" anchor="ctr"/>
          <a:lstStyle/>
          <a:p>
            <a:pPr algn="ctr">
              <a:lnSpc>
                <a:spcPct val="100000"/>
              </a:lnSpc>
            </a:pPr>
            <a:r>
              <a:rPr lang="en-IN" sz="2400" b="1">
                <a:solidFill>
                  <a:srgbClr val="0066FF"/>
                </a:solidFill>
                <a:latin typeface="Cambria"/>
                <a:ea typeface="DejaVu Sans"/>
              </a:rPr>
              <a:t>OpenNebula : Virtual Machines</a:t>
            </a:r>
            <a:endParaRPr/>
          </a:p>
        </p:txBody>
      </p:sp>
      <p:sp>
        <p:nvSpPr>
          <p:cNvPr id="868"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69"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70" name="CustomShape 4"/>
          <p:cNvSpPr/>
          <p:nvPr/>
        </p:nvSpPr>
        <p:spPr>
          <a:xfrm>
            <a:off x="699120" y="59040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9.0 A List of Virtual Machines</a:t>
            </a:r>
            <a:endParaRPr/>
          </a:p>
        </p:txBody>
      </p:sp>
      <p:pic>
        <p:nvPicPr>
          <p:cNvPr id="871" name="Picture 866"/>
          <p:cNvPicPr/>
          <p:nvPr/>
        </p:nvPicPr>
        <p:blipFill>
          <a:blip r:embed="rId2" cstate="print"/>
          <a:stretch>
            <a:fillRect/>
          </a:stretch>
        </p:blipFill>
        <p:spPr>
          <a:xfrm>
            <a:off x="648000" y="936000"/>
            <a:ext cx="8423640" cy="5255640"/>
          </a:xfrm>
          <a:prstGeom prst="rect">
            <a:avLst/>
          </a:prstGeom>
          <a:ln>
            <a:noFill/>
          </a:ln>
        </p:spPr>
      </p:pic>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CustomShape 1"/>
          <p:cNvSpPr/>
          <p:nvPr/>
        </p:nvSpPr>
        <p:spPr>
          <a:xfrm>
            <a:off x="457200" y="273600"/>
            <a:ext cx="8220240" cy="734040"/>
          </a:xfrm>
          <a:prstGeom prst="rect">
            <a:avLst/>
          </a:prstGeom>
          <a:noFill/>
          <a:ln>
            <a:noFill/>
          </a:ln>
        </p:spPr>
        <p:txBody>
          <a:bodyPr lIns="0" tIns="0" rIns="0" bIns="0" anchor="ctr"/>
          <a:lstStyle/>
          <a:p>
            <a:pPr algn="ctr">
              <a:lnSpc>
                <a:spcPct val="100000"/>
              </a:lnSpc>
            </a:pPr>
            <a:r>
              <a:rPr lang="en-IN" sz="2400" b="1">
                <a:solidFill>
                  <a:srgbClr val="0066FF"/>
                </a:solidFill>
                <a:latin typeface="Cambria"/>
                <a:ea typeface="DejaVu Sans"/>
              </a:rPr>
              <a:t>Virtual Machines : Capacity</a:t>
            </a:r>
            <a:endParaRPr/>
          </a:p>
        </p:txBody>
      </p:sp>
      <p:sp>
        <p:nvSpPr>
          <p:cNvPr id="873"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74"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75" name="CustomShape 4"/>
          <p:cNvSpPr/>
          <p:nvPr/>
        </p:nvSpPr>
        <p:spPr>
          <a:xfrm>
            <a:off x="699120" y="59040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10.0 Real CPU and Real Memory of a Virtual Machine</a:t>
            </a:r>
            <a:endParaRPr/>
          </a:p>
        </p:txBody>
      </p:sp>
      <p:pic>
        <p:nvPicPr>
          <p:cNvPr id="876" name="Picture 871"/>
          <p:cNvPicPr/>
          <p:nvPr/>
        </p:nvPicPr>
        <p:blipFill>
          <a:blip r:embed="rId2" cstate="print"/>
          <a:stretch>
            <a:fillRect/>
          </a:stretch>
        </p:blipFill>
        <p:spPr>
          <a:xfrm>
            <a:off x="792000" y="1008000"/>
            <a:ext cx="8207640" cy="5039640"/>
          </a:xfrm>
          <a:prstGeom prst="rect">
            <a:avLst/>
          </a:prstGeom>
          <a:ln>
            <a:noFill/>
          </a:ln>
        </p:spPr>
      </p:pic>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763000" cy="5257800"/>
          </a:xfrm>
        </p:spPr>
        <p:txBody>
          <a:bodyPr>
            <a:normAutofit fontScale="92500" lnSpcReduction="10000"/>
          </a:bodyPr>
          <a:lstStyle/>
          <a:p>
            <a:pPr algn="just">
              <a:buNone/>
            </a:pPr>
            <a:r>
              <a:rPr lang="en-US" sz="2400" dirty="0" smtClean="0">
                <a:latin typeface="Times New Roman" pitchFamily="18" charset="0"/>
                <a:cs typeface="Times New Roman" pitchFamily="18" charset="0"/>
              </a:rPr>
              <a:t>1. </a:t>
            </a:r>
            <a:r>
              <a:rPr lang="en-US" sz="2400" b="1" dirty="0" smtClean="0">
                <a:latin typeface="Times New Roman" pitchFamily="18" charset="0"/>
                <a:cs typeface="Times New Roman" pitchFamily="18" charset="0"/>
              </a:rPr>
              <a:t>Unauthorized access to customer and business data: </a:t>
            </a:r>
            <a:r>
              <a:rPr lang="en-US" sz="2400" dirty="0" smtClean="0">
                <a:latin typeface="Times New Roman" pitchFamily="18" charset="0"/>
                <a:cs typeface="Times New Roman" pitchFamily="18" charset="0"/>
              </a:rPr>
              <a:t>Hackers and malware are not the only ones who may target a cloud service provider. Cloud computing risks are also presented by insider threats.</a:t>
            </a:r>
          </a:p>
          <a:p>
            <a:pPr algn="just">
              <a:buClrTx/>
              <a:buFont typeface="Arial" pitchFamily="34" charset="0"/>
              <a:buChar char="•"/>
            </a:pPr>
            <a:r>
              <a:rPr lang="en-US" sz="2400" dirty="0" smtClean="0">
                <a:latin typeface="Times New Roman" pitchFamily="18" charset="0"/>
                <a:cs typeface="Times New Roman" pitchFamily="18" charset="0"/>
              </a:rPr>
              <a:t>More people have access to the data and systems that support the service, which means you have to extend trust to people you have never met.</a:t>
            </a:r>
          </a:p>
          <a:p>
            <a:pPr algn="just">
              <a:buClrTx/>
              <a:buNone/>
            </a:pPr>
            <a:endParaRPr lang="en-US" sz="2400" dirty="0" smtClean="0">
              <a:latin typeface="Times New Roman" pitchFamily="18" charset="0"/>
              <a:cs typeface="Times New Roman" pitchFamily="18" charset="0"/>
            </a:endParaRPr>
          </a:p>
          <a:p>
            <a:pPr algn="just">
              <a:buClrTx/>
              <a:buNone/>
            </a:pPr>
            <a:r>
              <a:rPr lang="en-US" sz="2400" b="1" dirty="0" smtClean="0">
                <a:latin typeface="Times New Roman" pitchFamily="18" charset="0"/>
                <a:cs typeface="Times New Roman" pitchFamily="18" charset="0"/>
              </a:rPr>
              <a:t>2. Security risks at the vendor: </a:t>
            </a:r>
            <a:r>
              <a:rPr lang="en-US" sz="2400" dirty="0" smtClean="0">
                <a:latin typeface="Times New Roman" pitchFamily="18" charset="0"/>
                <a:cs typeface="Times New Roman" pitchFamily="18" charset="0"/>
              </a:rPr>
              <a:t>When a cloud service vendor supplies a critical service for your business and stores critical data – such as customer payment data and your mailing lists – you place the life of your business in the vendor’s hands.</a:t>
            </a:r>
          </a:p>
          <a:p>
            <a:pPr algn="just">
              <a:buClrTx/>
              <a:buNone/>
            </a:pPr>
            <a:endParaRPr lang="en-US" sz="2400" dirty="0" smtClean="0">
              <a:latin typeface="Times New Roman" pitchFamily="18" charset="0"/>
              <a:cs typeface="Times New Roman" pitchFamily="18" charset="0"/>
            </a:endParaRPr>
          </a:p>
          <a:p>
            <a:pPr algn="just">
              <a:buClrTx/>
              <a:buNone/>
            </a:pPr>
            <a:r>
              <a:rPr lang="en-US" sz="2400" b="1" dirty="0" smtClean="0"/>
              <a:t>3. </a:t>
            </a:r>
            <a:r>
              <a:rPr lang="en-US" sz="2400" b="1" dirty="0" smtClean="0">
                <a:latin typeface="Times New Roman" pitchFamily="18" charset="0"/>
                <a:cs typeface="Times New Roman" pitchFamily="18" charset="0"/>
              </a:rPr>
              <a:t>Compliance and legal risks: </a:t>
            </a:r>
            <a:r>
              <a:rPr lang="en-US" sz="2400" dirty="0" smtClean="0">
                <a:latin typeface="Times New Roman" pitchFamily="18" charset="0"/>
                <a:cs typeface="Times New Roman" pitchFamily="18" charset="0"/>
              </a:rPr>
              <a:t>Many data security regulations are intended to protect a specific type of data. For example, HIPAA requires healthcare providers to protect patient data. PCI DSS requires anyone who accepts credit cards to protect cardholder data.</a:t>
            </a:r>
          </a:p>
          <a:p>
            <a:pPr algn="just">
              <a:buClrTx/>
              <a:buNone/>
            </a:pPr>
            <a:endParaRPr lang="en-US" sz="2200" dirty="0" smtClean="0">
              <a:latin typeface="Times New Roman" pitchFamily="18" charset="0"/>
              <a:cs typeface="Times New Roman" pitchFamily="18" charset="0"/>
            </a:endParaRPr>
          </a:p>
          <a:p>
            <a:pPr>
              <a:buClrTx/>
              <a:buFont typeface="Arial" pitchFamily="34" charset="0"/>
              <a:buChar char="•"/>
            </a:pPr>
            <a:endParaRPr lang="en-US" sz="2200" dirty="0" smtClean="0">
              <a:latin typeface="Times New Roman" pitchFamily="18" charset="0"/>
              <a:cs typeface="Times New Roman" pitchFamily="18" charset="0"/>
            </a:endParaRPr>
          </a:p>
          <a:p>
            <a:pPr>
              <a:buNone/>
            </a:pPr>
            <a:endParaRPr lang="en-US" dirty="0"/>
          </a:p>
        </p:txBody>
      </p:sp>
      <p:sp>
        <p:nvSpPr>
          <p:cNvPr id="3" name="Title 2"/>
          <p:cNvSpPr>
            <a:spLocks noGrp="1"/>
          </p:cNvSpPr>
          <p:nvPr>
            <p:ph type="title"/>
          </p:nvPr>
        </p:nvSpPr>
        <p:spPr/>
        <p:txBody>
          <a:bodyPr>
            <a:normAutofit/>
          </a:bodyPr>
          <a:lstStyle/>
          <a:p>
            <a:pPr algn="ctr"/>
            <a:r>
              <a:rPr lang="en-US" sz="3600" dirty="0" smtClean="0">
                <a:solidFill>
                  <a:schemeClr val="tx1"/>
                </a:solidFill>
                <a:effectLst/>
                <a:latin typeface="Times New Roman" pitchFamily="18" charset="0"/>
                <a:cs typeface="Times New Roman" pitchFamily="18" charset="0"/>
              </a:rPr>
              <a:t>Risks Involved in Cloud Computing</a:t>
            </a:r>
            <a:endParaRPr lang="en-US" sz="3600" dirty="0">
              <a:solidFill>
                <a:schemeClr val="tx1"/>
              </a:solidFill>
              <a:effectLst/>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304800"/>
            <a:ext cx="8839200" cy="6553200"/>
          </a:xfrm>
        </p:spPr>
        <p:txBody>
          <a:bodyPr>
            <a:normAutofit/>
          </a:bodyPr>
          <a:lstStyle/>
          <a:p>
            <a:pPr>
              <a:buClrTx/>
              <a:buFont typeface="Arial" pitchFamily="34" charset="0"/>
              <a:buChar char="•"/>
            </a:pPr>
            <a:r>
              <a:rPr lang="en-US" sz="2200" dirty="0" smtClean="0">
                <a:latin typeface="Times New Roman" pitchFamily="18" charset="0"/>
                <a:cs typeface="Times New Roman" pitchFamily="18" charset="0"/>
              </a:rPr>
              <a:t>If the company does not have adequate legal protections, then it may be liable when there is a data breach at the cloud service that exposes the company’s data.</a:t>
            </a:r>
          </a:p>
          <a:p>
            <a:pPr>
              <a:buClrTx/>
              <a:buFont typeface="Arial" pitchFamily="34" charset="0"/>
              <a:buChar char="•"/>
            </a:pPr>
            <a:endParaRPr lang="en-US" sz="2200" dirty="0" smtClean="0">
              <a:latin typeface="Times New Roman" pitchFamily="18" charset="0"/>
              <a:cs typeface="Times New Roman" pitchFamily="18" charset="0"/>
            </a:endParaRPr>
          </a:p>
          <a:p>
            <a:pPr algn="just">
              <a:buClrTx/>
              <a:buNone/>
            </a:pPr>
            <a:r>
              <a:rPr lang="en-US" sz="2200" dirty="0" smtClean="0">
                <a:latin typeface="Times New Roman" pitchFamily="18" charset="0"/>
                <a:cs typeface="Times New Roman" pitchFamily="18" charset="0"/>
              </a:rPr>
              <a:t>4. </a:t>
            </a:r>
            <a:r>
              <a:rPr lang="en-US" sz="2200" b="1" dirty="0" smtClean="0">
                <a:latin typeface="Times New Roman" pitchFamily="18" charset="0"/>
                <a:cs typeface="Times New Roman" pitchFamily="18" charset="0"/>
              </a:rPr>
              <a:t>Risks related to lack of control: </a:t>
            </a:r>
            <a:r>
              <a:rPr lang="en-US" sz="2200" dirty="0" smtClean="0">
                <a:latin typeface="Times New Roman" pitchFamily="18" charset="0"/>
                <a:cs typeface="Times New Roman" pitchFamily="18" charset="0"/>
              </a:rPr>
              <a:t>When you use a cloud service provider, the vendor is in control. You have no guarantee that the features you use today will be provided for the same price tomorrow. The vendor can double its price, and if your clients are depending on that service, then you might be forced to pay.</a:t>
            </a:r>
          </a:p>
          <a:p>
            <a:pPr algn="just">
              <a:buClrTx/>
              <a:buNone/>
            </a:pPr>
            <a:endParaRPr lang="en-US" sz="2200" dirty="0" smtClean="0">
              <a:latin typeface="Times New Roman" pitchFamily="18" charset="0"/>
              <a:cs typeface="Times New Roman" pitchFamily="18" charset="0"/>
            </a:endParaRPr>
          </a:p>
          <a:p>
            <a:pPr algn="just">
              <a:buClrTx/>
              <a:buNone/>
            </a:pPr>
            <a:r>
              <a:rPr lang="en-US" sz="2200" dirty="0" smtClean="0">
                <a:latin typeface="Times New Roman" pitchFamily="18" charset="0"/>
                <a:cs typeface="Times New Roman" pitchFamily="18" charset="0"/>
              </a:rPr>
              <a:t>5. </a:t>
            </a:r>
            <a:r>
              <a:rPr lang="en-US" sz="2200" b="1" dirty="0" smtClean="0">
                <a:latin typeface="Times New Roman" pitchFamily="18" charset="0"/>
                <a:cs typeface="Times New Roman" pitchFamily="18" charset="0"/>
              </a:rPr>
              <a:t>Availability risks: </a:t>
            </a:r>
            <a:r>
              <a:rPr lang="en-US" sz="2200" dirty="0" smtClean="0">
                <a:latin typeface="Times New Roman" pitchFamily="18" charset="0"/>
                <a:cs typeface="Times New Roman" pitchFamily="18" charset="0"/>
              </a:rPr>
              <a:t>No service can guarantee 100% uptime. When you rely on a cloud service for a business-critical task, then you are putting the viability of your business in the hands of two services: the cloud vendor and your ISP.</a:t>
            </a:r>
          </a:p>
          <a:p>
            <a:pPr algn="just">
              <a:buClrTx/>
              <a:buFont typeface="Arial" pitchFamily="34" charset="0"/>
              <a:buChar char="•"/>
            </a:pPr>
            <a:r>
              <a:rPr lang="en-US" sz="2200" dirty="0" smtClean="0">
                <a:latin typeface="Times New Roman" pitchFamily="18" charset="0"/>
                <a:cs typeface="Times New Roman" pitchFamily="18" charset="0"/>
              </a:rPr>
              <a:t>Another cloud risk is that the vendor can go down as well. Anything from bad weather, </a:t>
            </a:r>
            <a:r>
              <a:rPr lang="en-US" sz="2200" dirty="0" err="1" smtClean="0">
                <a:latin typeface="Times New Roman" pitchFamily="18" charset="0"/>
                <a:cs typeface="Times New Roman" pitchFamily="18" charset="0"/>
              </a:rPr>
              <a:t>DDoS</a:t>
            </a:r>
            <a:r>
              <a:rPr lang="en-US" sz="2200" dirty="0" smtClean="0">
                <a:latin typeface="Times New Roman" pitchFamily="18" charset="0"/>
                <a:cs typeface="Times New Roman" pitchFamily="18" charset="0"/>
              </a:rPr>
              <a:t> attacks, or a good </a:t>
            </a:r>
            <a:r>
              <a:rPr lang="en-US" sz="2200" dirty="0" err="1" smtClean="0">
                <a:latin typeface="Times New Roman" pitchFamily="18" charset="0"/>
                <a:cs typeface="Times New Roman" pitchFamily="18" charset="0"/>
              </a:rPr>
              <a:t>ol</a:t>
            </a:r>
            <a:r>
              <a:rPr lang="en-US" sz="2200" dirty="0" smtClean="0">
                <a:latin typeface="Times New Roman" pitchFamily="18" charset="0"/>
                <a:cs typeface="Times New Roman" pitchFamily="18" charset="0"/>
              </a:rPr>
              <a:t>’ system failure can knock the service unresponsive.</a:t>
            </a:r>
          </a:p>
          <a:p>
            <a:pPr>
              <a:buClrTx/>
              <a:buNone/>
            </a:pPr>
            <a:endParaRPr lang="en-US" sz="2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normAutofit lnSpcReduction="10000"/>
          </a:bodyPr>
          <a:lstStyle/>
          <a:p>
            <a:pPr algn="just"/>
            <a:r>
              <a:rPr lang="en-US" sz="2400" dirty="0" smtClean="0">
                <a:solidFill>
                  <a:srgbClr val="002060"/>
                </a:solidFill>
                <a:latin typeface="Times New Roman" pitchFamily="18" charset="0"/>
                <a:cs typeface="Times New Roman" pitchFamily="18" charset="0"/>
              </a:rPr>
              <a:t>Motivation: </a:t>
            </a:r>
            <a:r>
              <a:rPr lang="en-US" sz="2400" dirty="0" smtClean="0">
                <a:latin typeface="Times New Roman" pitchFamily="18" charset="0"/>
                <a:cs typeface="Times New Roman" pitchFamily="18" charset="0"/>
              </a:rPr>
              <a:t>Provides a generalized and extensible simulation framework that enables modeling, simulation, and experimentation of emerging Cloud computing infrastructures and application services.</a:t>
            </a:r>
          </a:p>
          <a:p>
            <a:pPr algn="just"/>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CloudSim</a:t>
            </a:r>
            <a:r>
              <a:rPr lang="en-US" sz="2400" dirty="0" smtClean="0">
                <a:latin typeface="Times New Roman" pitchFamily="18" charset="0"/>
                <a:cs typeface="Times New Roman" pitchFamily="18" charset="0"/>
              </a:rPr>
              <a:t> is developed in the CLOUDS Laboratory, at the Computer Science and Software Engineering Department of the University of Melbourne.</a:t>
            </a:r>
          </a:p>
          <a:p>
            <a:pPr algn="just"/>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CloudSim</a:t>
            </a:r>
            <a:r>
              <a:rPr lang="en-US" sz="2400" dirty="0" smtClean="0">
                <a:latin typeface="Times New Roman" pitchFamily="18" charset="0"/>
                <a:cs typeface="Times New Roman" pitchFamily="18" charset="0"/>
              </a:rPr>
              <a:t> Toolkit 3.0 released at Jan 13, 2012.</a:t>
            </a:r>
          </a:p>
          <a:p>
            <a:pPr algn="just"/>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CloudSim</a:t>
            </a:r>
            <a:r>
              <a:rPr lang="en-US" sz="2400" dirty="0" smtClean="0">
                <a:latin typeface="Times New Roman" pitchFamily="18" charset="0"/>
                <a:cs typeface="Times New Roman" pitchFamily="18" charset="0"/>
              </a:rPr>
              <a:t>  toolkit  supports modeling  and  creation  of  one  or more  virtual machines (VMs)  on  a  simulated  node  of  a  Data  Center,  jobs,  and their mapping to suitable VMs.</a:t>
            </a:r>
          </a:p>
          <a:p>
            <a:pPr algn="just"/>
            <a:r>
              <a:rPr lang="en-US" sz="2400" dirty="0" smtClean="0">
                <a:latin typeface="Times New Roman" pitchFamily="18" charset="0"/>
                <a:cs typeface="Times New Roman" pitchFamily="18" charset="0"/>
              </a:rPr>
              <a:t>It also allows simulation of multiple Data Centers to enable a study on federation and associated policies for migration of VMs for reliability and automatic scaling of applications.</a:t>
            </a: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normAutofit/>
          </a:bodyPr>
          <a:lstStyle/>
          <a:p>
            <a:pPr algn="ctr"/>
            <a:r>
              <a:rPr lang="en-US" sz="3600" dirty="0" err="1" smtClean="0">
                <a:solidFill>
                  <a:schemeClr val="tx1"/>
                </a:solidFill>
                <a:effectLst/>
                <a:latin typeface="Times New Roman" pitchFamily="18" charset="0"/>
                <a:cs typeface="Times New Roman" pitchFamily="18" charset="0"/>
              </a:rPr>
              <a:t>CloudSim</a:t>
            </a:r>
            <a:endParaRPr lang="en-US" sz="36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0"/>
            <a:ext cx="8839200" cy="5245291"/>
          </a:xfrm>
        </p:spPr>
        <p:txBody>
          <a:bodyPr>
            <a:normAutofit/>
          </a:bodyPr>
          <a:lstStyle/>
          <a:p>
            <a:pPr algn="just"/>
            <a:r>
              <a:rPr lang="en-US" sz="2400" dirty="0" smtClean="0">
                <a:latin typeface="Times New Roman" pitchFamily="18" charset="0"/>
                <a:cs typeface="Times New Roman" pitchFamily="18" charset="0"/>
              </a:rPr>
              <a:t>Support for modeling and simulation of large scale Cloud computing data centers</a:t>
            </a:r>
          </a:p>
          <a:p>
            <a:pPr algn="just"/>
            <a:r>
              <a:rPr lang="en-US" sz="2400" dirty="0" smtClean="0">
                <a:latin typeface="Times New Roman" pitchFamily="18" charset="0"/>
                <a:cs typeface="Times New Roman" pitchFamily="18" charset="0"/>
              </a:rPr>
              <a:t> Energy-aware computational resources</a:t>
            </a:r>
          </a:p>
          <a:p>
            <a:pPr algn="just"/>
            <a:r>
              <a:rPr lang="en-US" sz="2400" dirty="0" smtClean="0">
                <a:latin typeface="Times New Roman" pitchFamily="18" charset="0"/>
                <a:cs typeface="Times New Roman" pitchFamily="18" charset="0"/>
              </a:rPr>
              <a:t>Support for data center network topologies and message-passing applications</a:t>
            </a:r>
          </a:p>
          <a:p>
            <a:pPr algn="just"/>
            <a:r>
              <a:rPr lang="en-US" sz="2400" dirty="0" smtClean="0">
                <a:latin typeface="Times New Roman" pitchFamily="18" charset="0"/>
                <a:cs typeface="Times New Roman" pitchFamily="18" charset="0"/>
              </a:rPr>
              <a:t>Support for dynamic insertion of simulation elements, stop and resume of simulation</a:t>
            </a:r>
          </a:p>
          <a:p>
            <a:pPr algn="just"/>
            <a:r>
              <a:rPr lang="en-US" sz="2400" dirty="0" smtClean="0">
                <a:latin typeface="Times New Roman" pitchFamily="18" charset="0"/>
                <a:cs typeface="Times New Roman" pitchFamily="18" charset="0"/>
              </a:rPr>
              <a:t>Support for user-defined policies for allocation of hosts to virtual machines and policies for allocation of host resources to virtual machines</a:t>
            </a:r>
            <a:endParaRPr lang="en-US" sz="2400" dirty="0">
              <a:solidFill>
                <a:schemeClr val="tx1"/>
              </a:solidFill>
              <a:latin typeface="Times New Roman" pitchFamily="18" charset="0"/>
              <a:cs typeface="Times New Roman" pitchFamily="18" charset="0"/>
            </a:endParaRPr>
          </a:p>
        </p:txBody>
      </p:sp>
      <p:sp>
        <p:nvSpPr>
          <p:cNvPr id="2" name="Title 1"/>
          <p:cNvSpPr>
            <a:spLocks noGrp="1"/>
          </p:cNvSpPr>
          <p:nvPr>
            <p:ph type="title"/>
          </p:nvPr>
        </p:nvSpPr>
        <p:spPr>
          <a:xfrm>
            <a:off x="609600" y="0"/>
            <a:ext cx="8229600" cy="868362"/>
          </a:xfrm>
        </p:spPr>
        <p:txBody>
          <a:bodyPr>
            <a:normAutofit/>
          </a:bodyPr>
          <a:lstStyle/>
          <a:p>
            <a:pPr algn="ctr"/>
            <a:r>
              <a:rPr lang="en-US" sz="3600" dirty="0" err="1" smtClean="0">
                <a:solidFill>
                  <a:schemeClr val="tx1"/>
                </a:solidFill>
                <a:effectLst/>
                <a:latin typeface="Times New Roman" pitchFamily="18" charset="0"/>
                <a:cs typeface="Times New Roman" pitchFamily="18" charset="0"/>
              </a:rPr>
              <a:t>CloudSim</a:t>
            </a:r>
            <a:r>
              <a:rPr lang="en-US" sz="3600" dirty="0" smtClean="0">
                <a:solidFill>
                  <a:schemeClr val="tx1"/>
                </a:solidFill>
                <a:effectLst/>
                <a:latin typeface="Times New Roman" pitchFamily="18" charset="0"/>
                <a:cs typeface="Times New Roman" pitchFamily="18" charset="0"/>
              </a:rPr>
              <a:t> Feature</a:t>
            </a:r>
            <a:endParaRPr lang="en-US" sz="36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38623480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19200"/>
          </a:xfrm>
        </p:spPr>
        <p:txBody>
          <a:bodyPr>
            <a:normAutofit/>
          </a:bodyPr>
          <a:lstStyle/>
          <a:p>
            <a:pPr algn="ctr"/>
            <a:r>
              <a:rPr lang="en-US" sz="3600" dirty="0" err="1">
                <a:solidFill>
                  <a:schemeClr val="tx1"/>
                </a:solidFill>
                <a:effectLst/>
                <a:latin typeface="Times New Roman" pitchFamily="18" charset="0"/>
                <a:cs typeface="Times New Roman" pitchFamily="18" charset="0"/>
              </a:rPr>
              <a:t>CloudSim</a:t>
            </a:r>
            <a:r>
              <a:rPr lang="en-US" sz="3600" dirty="0">
                <a:solidFill>
                  <a:schemeClr val="tx1"/>
                </a:solidFill>
                <a:effectLst/>
                <a:latin typeface="Times New Roman" pitchFamily="18" charset="0"/>
                <a:cs typeface="Times New Roman" pitchFamily="18" charset="0"/>
              </a:rPr>
              <a:t> Architecture </a:t>
            </a:r>
          </a:p>
        </p:txBody>
      </p:sp>
      <p:pic>
        <p:nvPicPr>
          <p:cNvPr id="1026" name="Picture 2" descr="C:\Users\mohit\Desktop\NIT Jalandhar\Cloud computing (CSE 2017-21)\Unit-I\Architecture-of-CloudSim.png"/>
          <p:cNvPicPr>
            <a:picLocks noChangeAspect="1" noChangeArrowheads="1"/>
          </p:cNvPicPr>
          <p:nvPr/>
        </p:nvPicPr>
        <p:blipFill>
          <a:blip r:embed="rId2"/>
          <a:srcRect/>
          <a:stretch>
            <a:fillRect/>
          </a:stretch>
        </p:blipFill>
        <p:spPr bwMode="auto">
          <a:xfrm>
            <a:off x="304800" y="873754"/>
            <a:ext cx="8534400" cy="5374646"/>
          </a:xfrm>
          <a:prstGeom prst="rect">
            <a:avLst/>
          </a:prstGeom>
          <a:noFill/>
        </p:spPr>
      </p:pic>
    </p:spTree>
    <p:extLst>
      <p:ext uri="{BB962C8B-B14F-4D97-AF65-F5344CB8AC3E}">
        <p14:creationId xmlns:p14="http://schemas.microsoft.com/office/powerpoint/2010/main" xmlns="" val="16630396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4940491"/>
          </a:xfrm>
        </p:spPr>
        <p:txBody>
          <a:bodyPr>
            <a:normAutofit/>
          </a:bodyPr>
          <a:lstStyle/>
          <a:p>
            <a:r>
              <a:rPr lang="en-US" sz="2400" dirty="0" smtClean="0">
                <a:solidFill>
                  <a:srgbClr val="002060"/>
                </a:solidFill>
                <a:latin typeface="Times New Roman" pitchFamily="18" charset="0"/>
                <a:cs typeface="Times New Roman" pitchFamily="18" charset="0"/>
              </a:rPr>
              <a:t>Cloud resource provisioning</a:t>
            </a:r>
          </a:p>
          <a:p>
            <a:r>
              <a:rPr lang="en-US" sz="2400" dirty="0" smtClean="0">
                <a:solidFill>
                  <a:srgbClr val="002060"/>
                </a:solidFill>
                <a:latin typeface="Times New Roman" pitchFamily="18" charset="0"/>
                <a:cs typeface="Times New Roman" pitchFamily="18" charset="0"/>
              </a:rPr>
              <a:t>Energy-efficient management of datacenter resources</a:t>
            </a:r>
          </a:p>
          <a:p>
            <a:r>
              <a:rPr lang="en-US" sz="2400" dirty="0" smtClean="0">
                <a:solidFill>
                  <a:srgbClr val="002060"/>
                </a:solidFill>
                <a:latin typeface="Times New Roman" pitchFamily="18" charset="0"/>
                <a:cs typeface="Times New Roman" pitchFamily="18" charset="0"/>
              </a:rPr>
              <a:t>Optimization of cloud computing</a:t>
            </a:r>
          </a:p>
          <a:p>
            <a:r>
              <a:rPr lang="en-US" sz="2400" dirty="0" smtClean="0">
                <a:solidFill>
                  <a:srgbClr val="002060"/>
                </a:solidFill>
                <a:latin typeface="Times New Roman" pitchFamily="18" charset="0"/>
                <a:cs typeface="Times New Roman" pitchFamily="18" charset="0"/>
              </a:rPr>
              <a:t> Research activities</a:t>
            </a:r>
          </a:p>
          <a:p>
            <a:r>
              <a:rPr lang="en-US" sz="2400" dirty="0" smtClean="0">
                <a:solidFill>
                  <a:srgbClr val="002060"/>
                </a:solidFill>
                <a:latin typeface="Times New Roman" pitchFamily="18" charset="0"/>
                <a:cs typeface="Times New Roman" pitchFamily="18" charset="0"/>
              </a:rPr>
              <a:t> Limitation: No Graphical User Interface(GUI)</a:t>
            </a:r>
            <a:endParaRPr lang="en-US" sz="2400" dirty="0">
              <a:solidFill>
                <a:srgbClr val="002060"/>
              </a:solidFill>
              <a:latin typeface="Times New Roman" pitchFamily="18" charset="0"/>
              <a:cs typeface="Times New Roman" pitchFamily="18" charset="0"/>
            </a:endParaRPr>
          </a:p>
        </p:txBody>
      </p:sp>
      <p:sp>
        <p:nvSpPr>
          <p:cNvPr id="3" name="Title 2"/>
          <p:cNvSpPr>
            <a:spLocks noGrp="1"/>
          </p:cNvSpPr>
          <p:nvPr>
            <p:ph type="title"/>
          </p:nvPr>
        </p:nvSpPr>
        <p:spPr>
          <a:xfrm>
            <a:off x="533400" y="0"/>
            <a:ext cx="8229600" cy="914400"/>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Reasons for Learning </a:t>
            </a:r>
            <a:r>
              <a:rPr lang="en-US" sz="3600" dirty="0" err="1" smtClean="0">
                <a:solidFill>
                  <a:schemeClr val="tx1"/>
                </a:solidFill>
                <a:effectLst/>
                <a:latin typeface="Times New Roman" pitchFamily="18" charset="0"/>
                <a:cs typeface="Times New Roman" pitchFamily="18" charset="0"/>
              </a:rPr>
              <a:t>CloudSim</a:t>
            </a:r>
            <a:endParaRPr lang="en-US" sz="36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867" y="782561"/>
            <a:ext cx="7373505" cy="1272817"/>
          </a:xfrm>
          <a:prstGeom prst="rect">
            <a:avLst/>
          </a:prstGeom>
        </p:spPr>
        <p:txBody>
          <a:bodyPr vert="horz" wrap="square" lIns="0" tIns="10827" rIns="0" bIns="0" rtlCol="0">
            <a:spAutoFit/>
          </a:bodyPr>
          <a:lstStyle/>
          <a:p>
            <a:pPr marL="11397">
              <a:spcBef>
                <a:spcPts val="85"/>
              </a:spcBef>
            </a:pPr>
            <a:r>
              <a:rPr spc="49" dirty="0"/>
              <a:t>How </a:t>
            </a:r>
            <a:r>
              <a:rPr spc="40" dirty="0"/>
              <a:t>to </a:t>
            </a:r>
            <a:r>
              <a:rPr spc="54" dirty="0"/>
              <a:t>use </a:t>
            </a:r>
            <a:r>
              <a:rPr spc="72" dirty="0"/>
              <a:t>CloudSim </a:t>
            </a:r>
            <a:r>
              <a:rPr spc="63" dirty="0"/>
              <a:t>with</a:t>
            </a:r>
            <a:r>
              <a:rPr spc="687" dirty="0"/>
              <a:t> </a:t>
            </a:r>
            <a:r>
              <a:rPr spc="67" dirty="0"/>
              <a:t>Eclipse</a:t>
            </a:r>
          </a:p>
        </p:txBody>
      </p:sp>
      <p:grpSp>
        <p:nvGrpSpPr>
          <p:cNvPr id="3" name="object 3"/>
          <p:cNvGrpSpPr/>
          <p:nvPr/>
        </p:nvGrpSpPr>
        <p:grpSpPr>
          <a:xfrm>
            <a:off x="421610" y="409194"/>
            <a:ext cx="8312727" cy="6051176"/>
            <a:chOff x="463771" y="463753"/>
            <a:chExt cx="9144000" cy="6858000"/>
          </a:xfrm>
        </p:grpSpPr>
        <p:sp>
          <p:nvSpPr>
            <p:cNvPr id="4" name="object 4"/>
            <p:cNvSpPr/>
            <p:nvPr/>
          </p:nvSpPr>
          <p:spPr>
            <a:xfrm>
              <a:off x="463771" y="463753"/>
              <a:ext cx="9143524" cy="685754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908785" y="1838060"/>
            <a:ext cx="6711215" cy="2953339"/>
          </a:xfrm>
          <a:prstGeom prst="rect">
            <a:avLst/>
          </a:prstGeom>
        </p:spPr>
        <p:txBody>
          <a:bodyPr vert="horz" wrap="square" lIns="0" tIns="11397" rIns="0" bIns="0" rtlCol="0">
            <a:spAutoFit/>
          </a:bodyPr>
          <a:lstStyle/>
          <a:p>
            <a:pPr marL="11397">
              <a:spcBef>
                <a:spcPts val="90"/>
              </a:spcBef>
            </a:pPr>
            <a:r>
              <a:rPr sz="2000" spc="85" smtClean="0">
                <a:latin typeface="Times New Roman"/>
                <a:cs typeface="Times New Roman"/>
              </a:rPr>
              <a:t> </a:t>
            </a:r>
            <a:r>
              <a:rPr sz="2900" dirty="0">
                <a:latin typeface="Georgia"/>
                <a:cs typeface="Georgia"/>
              </a:rPr>
              <a:t>Part 1</a:t>
            </a:r>
            <a:endParaRPr sz="2900">
              <a:latin typeface="Georgia"/>
              <a:cs typeface="Georgia"/>
            </a:endParaRPr>
          </a:p>
          <a:p>
            <a:pPr marL="678690" indent="-258142">
              <a:spcBef>
                <a:spcPts val="619"/>
              </a:spcBef>
              <a:buClr>
                <a:srgbClr val="C9824B"/>
              </a:buClr>
              <a:buSzPct val="119642"/>
              <a:buFont typeface="Arial"/>
              <a:buChar char="•"/>
              <a:tabLst>
                <a:tab pos="679260" algn="l"/>
              </a:tabLst>
            </a:pPr>
            <a:r>
              <a:rPr sz="2500" spc="-9" dirty="0">
                <a:latin typeface="Georgia"/>
                <a:cs typeface="Georgia"/>
              </a:rPr>
              <a:t>Setting </a:t>
            </a:r>
            <a:r>
              <a:rPr sz="2500" spc="-4" dirty="0">
                <a:latin typeface="Georgia"/>
                <a:cs typeface="Georgia"/>
              </a:rPr>
              <a:t>up Development</a:t>
            </a:r>
            <a:r>
              <a:rPr sz="2500" spc="-45" dirty="0">
                <a:latin typeface="Georgia"/>
                <a:cs typeface="Georgia"/>
              </a:rPr>
              <a:t> </a:t>
            </a:r>
            <a:r>
              <a:rPr sz="2500" spc="-4" dirty="0">
                <a:latin typeface="Georgia"/>
                <a:cs typeface="Georgia"/>
              </a:rPr>
              <a:t>Environments</a:t>
            </a:r>
            <a:endParaRPr sz="2500">
              <a:latin typeface="Georgia"/>
              <a:cs typeface="Georgia"/>
            </a:endParaRPr>
          </a:p>
          <a:p>
            <a:pPr marL="11397">
              <a:spcBef>
                <a:spcPts val="673"/>
              </a:spcBef>
            </a:pPr>
            <a:r>
              <a:rPr sz="2000" spc="85" smtClean="0">
                <a:latin typeface="Times New Roman"/>
                <a:cs typeface="Times New Roman"/>
              </a:rPr>
              <a:t> </a:t>
            </a:r>
            <a:r>
              <a:rPr sz="2900" dirty="0">
                <a:latin typeface="Georgia"/>
                <a:cs typeface="Georgia"/>
              </a:rPr>
              <a:t>Part 2</a:t>
            </a:r>
            <a:endParaRPr sz="2900">
              <a:latin typeface="Georgia"/>
              <a:cs typeface="Georgia"/>
            </a:endParaRPr>
          </a:p>
          <a:p>
            <a:pPr marL="678690" indent="-258142">
              <a:spcBef>
                <a:spcPts val="619"/>
              </a:spcBef>
              <a:buClr>
                <a:srgbClr val="C9824B"/>
              </a:buClr>
              <a:buSzPct val="119642"/>
              <a:buFont typeface="Arial"/>
              <a:buChar char="•"/>
              <a:tabLst>
                <a:tab pos="679260" algn="l"/>
              </a:tabLst>
            </a:pPr>
            <a:r>
              <a:rPr sz="2500" spc="-4" dirty="0">
                <a:latin typeface="Georgia"/>
                <a:cs typeface="Georgia"/>
              </a:rPr>
              <a:t>Use Ecplise </a:t>
            </a:r>
            <a:r>
              <a:rPr sz="2500" spc="-9" dirty="0">
                <a:latin typeface="Georgia"/>
                <a:cs typeface="Georgia"/>
              </a:rPr>
              <a:t>with </a:t>
            </a:r>
            <a:r>
              <a:rPr sz="2500" spc="-4" dirty="0">
                <a:latin typeface="Georgia"/>
                <a:cs typeface="Georgia"/>
              </a:rPr>
              <a:t>CloudSim</a:t>
            </a:r>
            <a:endParaRPr sz="2500">
              <a:latin typeface="Georgia"/>
              <a:cs typeface="Georgia"/>
            </a:endParaRPr>
          </a:p>
          <a:p>
            <a:pPr marL="11397">
              <a:spcBef>
                <a:spcPts val="673"/>
              </a:spcBef>
            </a:pPr>
            <a:r>
              <a:rPr sz="2000" spc="85" smtClean="0">
                <a:latin typeface="Times New Roman"/>
                <a:cs typeface="Times New Roman"/>
              </a:rPr>
              <a:t> </a:t>
            </a:r>
            <a:r>
              <a:rPr sz="2900" dirty="0">
                <a:latin typeface="Georgia"/>
                <a:cs typeface="Georgia"/>
              </a:rPr>
              <a:t>Part 3</a:t>
            </a:r>
            <a:endParaRPr sz="2900">
              <a:latin typeface="Georgia"/>
              <a:cs typeface="Georgia"/>
            </a:endParaRPr>
          </a:p>
          <a:p>
            <a:pPr marL="678690" indent="-258142">
              <a:spcBef>
                <a:spcPts val="619"/>
              </a:spcBef>
              <a:buClr>
                <a:srgbClr val="C9824B"/>
              </a:buClr>
              <a:buSzPct val="119642"/>
              <a:buFont typeface="Arial"/>
              <a:buChar char="•"/>
              <a:tabLst>
                <a:tab pos="679260" algn="l"/>
              </a:tabLst>
            </a:pPr>
            <a:r>
              <a:rPr sz="2500" spc="-9" dirty="0">
                <a:latin typeface="Georgia"/>
                <a:cs typeface="Georgia"/>
              </a:rPr>
              <a:t>Run </a:t>
            </a:r>
            <a:r>
              <a:rPr sz="2500" spc="-4" dirty="0">
                <a:latin typeface="Georgia"/>
                <a:cs typeface="Georgia"/>
              </a:rPr>
              <a:t>sample example using</a:t>
            </a:r>
            <a:r>
              <a:rPr sz="2500" spc="-18" dirty="0">
                <a:latin typeface="Georgia"/>
                <a:cs typeface="Georgia"/>
              </a:rPr>
              <a:t> </a:t>
            </a:r>
            <a:r>
              <a:rPr sz="2500" spc="-4" dirty="0">
                <a:latin typeface="Georgia"/>
                <a:cs typeface="Georgia"/>
              </a:rPr>
              <a:t>CloudSim</a:t>
            </a:r>
            <a:endParaRPr sz="2500">
              <a:latin typeface="Georgia"/>
              <a:cs typeface="Georgi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381001" y="928688"/>
            <a:ext cx="8477250" cy="3323987"/>
          </a:xfrm>
          <a:prstGeom prst="rect">
            <a:avLst/>
          </a:prstGeom>
          <a:noFill/>
          <a:ln w="9525">
            <a:noFill/>
            <a:miter lim="800000"/>
            <a:headEnd/>
            <a:tailEnd/>
          </a:ln>
        </p:spPr>
        <p:txBody>
          <a:bodyPr wrap="square">
            <a:spAutoFit/>
          </a:bodyPr>
          <a:lstStyle/>
          <a:p>
            <a:pPr marL="91440" indent="-91440" algn="just">
              <a:defRPr/>
            </a:pPr>
            <a:r>
              <a:rPr lang="en-US" sz="2400" b="1" dirty="0">
                <a:solidFill>
                  <a:schemeClr val="tx1"/>
                </a:solidFill>
                <a:latin typeface="Times New Roman" pitchFamily="18" charset="0"/>
                <a:cs typeface="Times New Roman" pitchFamily="18" charset="0"/>
              </a:rPr>
              <a:t>Rapid elasticity and scalability</a:t>
            </a:r>
            <a:r>
              <a:rPr lang="en-US" sz="2400" dirty="0">
                <a:solidFill>
                  <a:schemeClr val="tx1"/>
                </a:solidFill>
                <a:latin typeface="Times New Roman" pitchFamily="18" charset="0"/>
                <a:cs typeface="Times New Roman" pitchFamily="18" charset="0"/>
              </a:rPr>
              <a:t>:</a:t>
            </a:r>
            <a:r>
              <a:rPr lang="en-US" sz="2200" dirty="0">
                <a:solidFill>
                  <a:schemeClr val="tx1"/>
                </a:solidFill>
                <a:latin typeface="Times New Roman" pitchFamily="18" charset="0"/>
                <a:cs typeface="Times New Roman" pitchFamily="18" charset="0"/>
              </a:rPr>
              <a:t> Cloud computing is the ability to quickly provision resources in the cloud as manufacturing organizations need them. And then to remove them when they don’t need them.</a:t>
            </a:r>
          </a:p>
          <a:p>
            <a:pPr marL="91440" indent="-91440">
              <a:defRPr/>
            </a:pPr>
            <a:endParaRPr lang="en-US" sz="2200" dirty="0">
              <a:solidFill>
                <a:schemeClr val="tx1"/>
              </a:solidFill>
              <a:latin typeface="Times New Roman" pitchFamily="18" charset="0"/>
              <a:cs typeface="Times New Roman" pitchFamily="18" charset="0"/>
            </a:endParaRPr>
          </a:p>
          <a:p>
            <a:pPr marL="91440" indent="-91440" algn="just">
              <a:defRPr/>
            </a:pPr>
            <a:r>
              <a:rPr lang="en-US" sz="2400" b="1" dirty="0">
                <a:solidFill>
                  <a:schemeClr val="tx1"/>
                </a:solidFill>
                <a:latin typeface="Times New Roman" pitchFamily="18" charset="0"/>
                <a:cs typeface="Times New Roman" pitchFamily="18" charset="0"/>
              </a:rPr>
              <a:t>Measured service: </a:t>
            </a:r>
            <a:r>
              <a:rPr lang="en-US" sz="2400" dirty="0">
                <a:solidFill>
                  <a:schemeClr val="tx1"/>
                </a:solidFill>
                <a:latin typeface="Times New Roman" pitchFamily="18" charset="0"/>
                <a:cs typeface="Times New Roman" pitchFamily="18" charset="0"/>
              </a:rPr>
              <a:t>Cloud computing resources usage is metered and manufacturing organizations pay accordingly for what they have used. Resource utilization can be optimized by leveraging charge-per-use capabilities.</a:t>
            </a:r>
          </a:p>
          <a:p>
            <a:pPr>
              <a:defRPr/>
            </a:pPr>
            <a:endParaRPr lang="en-US" sz="2400" dirty="0">
              <a:solidFill>
                <a:schemeClr val="tx1"/>
              </a:solidFill>
              <a:latin typeface="Times New Roman" pitchFamily="18" charset="0"/>
              <a:cs typeface="Times New Roman" pitchFamily="18" charset="0"/>
            </a:endParaRPr>
          </a:p>
        </p:txBody>
      </p:sp>
      <p:sp>
        <p:nvSpPr>
          <p:cNvPr id="7171" name="Title 2"/>
          <p:cNvSpPr>
            <a:spLocks noGrp="1"/>
          </p:cNvSpPr>
          <p:nvPr>
            <p:ph type="title"/>
          </p:nvPr>
        </p:nvSpPr>
        <p:spPr>
          <a:xfrm>
            <a:off x="457200" y="274638"/>
            <a:ext cx="8229600" cy="582612"/>
          </a:xfrm>
        </p:spPr>
        <p:txBody>
          <a:bodyPr>
            <a:normAutofit fontScale="90000"/>
          </a:bodyPr>
          <a:lstStyle/>
          <a:p>
            <a:pPr eaLnBrk="1" hangingPunct="1"/>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3600" b="1" dirty="0" smtClean="0">
                <a:solidFill>
                  <a:schemeClr val="tx1"/>
                </a:solidFill>
                <a:latin typeface="Times New Roman" pitchFamily="18" charset="0"/>
                <a:cs typeface="Times New Roman" pitchFamily="18" charset="0"/>
              </a:rPr>
              <a:t>Continue..</a:t>
            </a:r>
            <a:br>
              <a:rPr lang="en-US" sz="3600" b="1" dirty="0" smtClean="0">
                <a:solidFill>
                  <a:schemeClr val="tx1"/>
                </a:solidFill>
                <a:latin typeface="Times New Roman" pitchFamily="18" charset="0"/>
                <a:cs typeface="Times New Roman" pitchFamily="18" charset="0"/>
              </a:rPr>
            </a:br>
            <a:r>
              <a:rPr lang="en-US" sz="3200" dirty="0" smtClean="0"/>
              <a:t/>
            </a:r>
            <a:br>
              <a:rPr lang="en-US" sz="3200" dirty="0" smtClean="0"/>
            </a:br>
            <a:endParaRPr lang="en-US" sz="3200" dirty="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74639"/>
            <a:ext cx="8839200" cy="534153"/>
          </a:xfrm>
          <a:prstGeom prst="rect">
            <a:avLst/>
          </a:prstGeom>
        </p:spPr>
        <p:txBody>
          <a:bodyPr vert="horz" wrap="square" lIns="0" tIns="10827" rIns="0" bIns="0" rtlCol="0">
            <a:spAutoFit/>
          </a:bodyPr>
          <a:lstStyle/>
          <a:p>
            <a:pPr marL="11397" marR="4559">
              <a:spcBef>
                <a:spcPts val="85"/>
              </a:spcBef>
            </a:pPr>
            <a:r>
              <a:rPr sz="3400" spc="67" smtClean="0">
                <a:solidFill>
                  <a:schemeClr val="tx1"/>
                </a:solidFill>
                <a:latin typeface="Times New Roman" pitchFamily="18" charset="0"/>
                <a:cs typeface="Times New Roman" pitchFamily="18" charset="0"/>
              </a:rPr>
              <a:t>Setting </a:t>
            </a:r>
            <a:r>
              <a:rPr sz="3400" spc="40" dirty="0">
                <a:solidFill>
                  <a:schemeClr val="tx1"/>
                </a:solidFill>
                <a:latin typeface="Times New Roman" pitchFamily="18" charset="0"/>
                <a:cs typeface="Times New Roman" pitchFamily="18" charset="0"/>
              </a:rPr>
              <a:t>up </a:t>
            </a:r>
            <a:r>
              <a:rPr sz="3400" spc="76" dirty="0">
                <a:solidFill>
                  <a:schemeClr val="tx1"/>
                </a:solidFill>
                <a:latin typeface="Times New Roman" pitchFamily="18" charset="0"/>
                <a:cs typeface="Times New Roman" pitchFamily="18" charset="0"/>
              </a:rPr>
              <a:t>Development  </a:t>
            </a:r>
            <a:r>
              <a:rPr sz="3400" spc="72" dirty="0">
                <a:solidFill>
                  <a:schemeClr val="tx1"/>
                </a:solidFill>
                <a:latin typeface="Times New Roman" pitchFamily="18" charset="0"/>
                <a:cs typeface="Times New Roman" pitchFamily="18" charset="0"/>
              </a:rPr>
              <a:t>Environments</a:t>
            </a:r>
          </a:p>
        </p:txBody>
      </p:sp>
      <p:grpSp>
        <p:nvGrpSpPr>
          <p:cNvPr id="3" name="object 3"/>
          <p:cNvGrpSpPr/>
          <p:nvPr/>
        </p:nvGrpSpPr>
        <p:grpSpPr>
          <a:xfrm>
            <a:off x="421610" y="1447800"/>
            <a:ext cx="8312727" cy="5012570"/>
            <a:chOff x="463771" y="463753"/>
            <a:chExt cx="9144000" cy="6858000"/>
          </a:xfrm>
        </p:grpSpPr>
        <p:sp>
          <p:nvSpPr>
            <p:cNvPr id="4" name="object 4"/>
            <p:cNvSpPr/>
            <p:nvPr/>
          </p:nvSpPr>
          <p:spPr>
            <a:xfrm>
              <a:off x="463771" y="463753"/>
              <a:ext cx="9143524" cy="685754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304800" y="1838059"/>
            <a:ext cx="8610600" cy="4199834"/>
          </a:xfrm>
          <a:prstGeom prst="rect">
            <a:avLst/>
          </a:prstGeom>
        </p:spPr>
        <p:txBody>
          <a:bodyPr vert="horz" wrap="square" lIns="0" tIns="11397" rIns="0" bIns="0" rtlCol="0">
            <a:spAutoFit/>
          </a:bodyPr>
          <a:lstStyle/>
          <a:p>
            <a:pPr marL="11397">
              <a:spcBef>
                <a:spcPts val="90"/>
              </a:spcBef>
            </a:pPr>
            <a:r>
              <a:rPr sz="2000" spc="72" smtClean="0">
                <a:latin typeface="Times New Roman"/>
                <a:cs typeface="Times New Roman"/>
              </a:rPr>
              <a:t> </a:t>
            </a:r>
            <a:r>
              <a:rPr sz="2900" dirty="0">
                <a:latin typeface="Georgia"/>
                <a:cs typeface="Georgia"/>
              </a:rPr>
              <a:t>Supported OS</a:t>
            </a:r>
            <a:endParaRPr sz="2900">
              <a:latin typeface="Georgia"/>
              <a:cs typeface="Georgia"/>
            </a:endParaRPr>
          </a:p>
          <a:p>
            <a:pPr marL="678120" marR="56985" indent="-257002">
              <a:spcBef>
                <a:spcPts val="619"/>
              </a:spcBef>
              <a:buClr>
                <a:srgbClr val="C9824B"/>
              </a:buClr>
              <a:buSzPct val="119642"/>
              <a:buFont typeface="Arial"/>
              <a:buChar char="•"/>
              <a:tabLst>
                <a:tab pos="678690" algn="l"/>
              </a:tabLst>
            </a:pPr>
            <a:r>
              <a:rPr sz="2500" spc="-4" dirty="0">
                <a:latin typeface="Georgia"/>
                <a:cs typeface="Georgia"/>
              </a:rPr>
              <a:t>Windows XP </a:t>
            </a:r>
            <a:r>
              <a:rPr sz="2500" spc="-9" dirty="0">
                <a:latin typeface="Georgia"/>
                <a:cs typeface="Georgia"/>
              </a:rPr>
              <a:t>(32-bit), Vista </a:t>
            </a:r>
            <a:r>
              <a:rPr sz="2500" spc="-4" dirty="0">
                <a:latin typeface="Georgia"/>
                <a:cs typeface="Georgia"/>
              </a:rPr>
              <a:t>(32- or </a:t>
            </a:r>
            <a:r>
              <a:rPr sz="2500" spc="-9" dirty="0">
                <a:latin typeface="Georgia"/>
                <a:cs typeface="Georgia"/>
              </a:rPr>
              <a:t>64-bit), </a:t>
            </a:r>
            <a:r>
              <a:rPr sz="2500" spc="-4" dirty="0">
                <a:latin typeface="Georgia"/>
                <a:cs typeface="Georgia"/>
              </a:rPr>
              <a:t>or  Windows 7 (32- or</a:t>
            </a:r>
            <a:r>
              <a:rPr sz="2500" spc="36" dirty="0">
                <a:latin typeface="Georgia"/>
                <a:cs typeface="Georgia"/>
              </a:rPr>
              <a:t> </a:t>
            </a:r>
            <a:r>
              <a:rPr sz="2500" spc="-9" dirty="0">
                <a:latin typeface="Georgia"/>
                <a:cs typeface="Georgia"/>
              </a:rPr>
              <a:t>64-bit)</a:t>
            </a:r>
            <a:endParaRPr sz="2500">
              <a:latin typeface="Georgia"/>
              <a:cs typeface="Georgia"/>
            </a:endParaRPr>
          </a:p>
          <a:p>
            <a:pPr marL="678690" indent="-258142">
              <a:spcBef>
                <a:spcPts val="601"/>
              </a:spcBef>
              <a:buClr>
                <a:srgbClr val="C9824B"/>
              </a:buClr>
              <a:buSzPct val="119642"/>
              <a:buFont typeface="Arial"/>
              <a:buChar char="•"/>
              <a:tabLst>
                <a:tab pos="679260" algn="l"/>
              </a:tabLst>
            </a:pPr>
            <a:r>
              <a:rPr sz="2500" spc="-9" dirty="0">
                <a:latin typeface="Georgia"/>
                <a:cs typeface="Georgia"/>
              </a:rPr>
              <a:t>Mac OS </a:t>
            </a:r>
            <a:r>
              <a:rPr sz="2500" spc="-4" dirty="0">
                <a:latin typeface="Georgia"/>
                <a:cs typeface="Georgia"/>
              </a:rPr>
              <a:t>X 10.5.8 or later (x86</a:t>
            </a:r>
            <a:r>
              <a:rPr sz="2500" spc="40" dirty="0">
                <a:latin typeface="Georgia"/>
                <a:cs typeface="Georgia"/>
              </a:rPr>
              <a:t> </a:t>
            </a:r>
            <a:r>
              <a:rPr sz="2500" spc="-4" dirty="0">
                <a:latin typeface="Georgia"/>
                <a:cs typeface="Georgia"/>
              </a:rPr>
              <a:t>only)</a:t>
            </a:r>
            <a:endParaRPr sz="2500">
              <a:latin typeface="Georgia"/>
              <a:cs typeface="Georgia"/>
            </a:endParaRPr>
          </a:p>
          <a:p>
            <a:pPr marL="678690" indent="-258142">
              <a:spcBef>
                <a:spcPts val="606"/>
              </a:spcBef>
              <a:buClr>
                <a:srgbClr val="C9824B"/>
              </a:buClr>
              <a:buSzPct val="119642"/>
              <a:buFont typeface="Arial"/>
              <a:buChar char="•"/>
              <a:tabLst>
                <a:tab pos="679260" algn="l"/>
              </a:tabLst>
            </a:pPr>
            <a:r>
              <a:rPr sz="2500" spc="-4" dirty="0">
                <a:latin typeface="Georgia"/>
                <a:cs typeface="Georgia"/>
              </a:rPr>
              <a:t>Linux </a:t>
            </a:r>
            <a:r>
              <a:rPr sz="2500" spc="-9" dirty="0">
                <a:latin typeface="Georgia"/>
                <a:cs typeface="Georgia"/>
              </a:rPr>
              <a:t>(tested </a:t>
            </a:r>
            <a:r>
              <a:rPr sz="2500" spc="-4" dirty="0">
                <a:latin typeface="Georgia"/>
                <a:cs typeface="Georgia"/>
              </a:rPr>
              <a:t>on </a:t>
            </a:r>
            <a:r>
              <a:rPr sz="2500" spc="-9" dirty="0">
                <a:latin typeface="Georgia"/>
                <a:cs typeface="Georgia"/>
              </a:rPr>
              <a:t>Ubuntu </a:t>
            </a:r>
            <a:r>
              <a:rPr sz="2500" spc="-4" dirty="0">
                <a:latin typeface="Georgia"/>
                <a:cs typeface="Georgia"/>
              </a:rPr>
              <a:t>Linux, Lucid</a:t>
            </a:r>
            <a:r>
              <a:rPr sz="2500" spc="27" dirty="0">
                <a:latin typeface="Georgia"/>
                <a:cs typeface="Georgia"/>
              </a:rPr>
              <a:t> </a:t>
            </a:r>
            <a:r>
              <a:rPr sz="2500" spc="-4" dirty="0">
                <a:latin typeface="Georgia"/>
                <a:cs typeface="Georgia"/>
              </a:rPr>
              <a:t>Lynx)</a:t>
            </a:r>
            <a:endParaRPr sz="2500">
              <a:latin typeface="Georgia"/>
              <a:cs typeface="Georgia"/>
            </a:endParaRPr>
          </a:p>
          <a:p>
            <a:pPr marL="11397">
              <a:spcBef>
                <a:spcPts val="673"/>
              </a:spcBef>
            </a:pPr>
            <a:r>
              <a:rPr sz="2000" spc="58" smtClean="0">
                <a:latin typeface="Times New Roman"/>
                <a:cs typeface="Times New Roman"/>
              </a:rPr>
              <a:t> </a:t>
            </a:r>
            <a:r>
              <a:rPr sz="2900" spc="-4" dirty="0">
                <a:latin typeface="Georgia"/>
                <a:cs typeface="Georgia"/>
              </a:rPr>
              <a:t>Development </a:t>
            </a:r>
            <a:r>
              <a:rPr sz="2900" dirty="0">
                <a:latin typeface="Georgia"/>
                <a:cs typeface="Georgia"/>
              </a:rPr>
              <a:t>environment </a:t>
            </a:r>
            <a:r>
              <a:rPr sz="2900" spc="-4" dirty="0">
                <a:latin typeface="Georgia"/>
                <a:cs typeface="Georgia"/>
              </a:rPr>
              <a:t>(</a:t>
            </a:r>
            <a:r>
              <a:rPr sz="2900" spc="-4">
                <a:latin typeface="Times New Roman" pitchFamily="18" charset="0"/>
                <a:cs typeface="Times New Roman" pitchFamily="18" charset="0"/>
              </a:rPr>
              <a:t>Eclipse </a:t>
            </a:r>
            <a:r>
              <a:rPr lang="en-US" sz="2900" spc="-503" dirty="0" smtClean="0">
                <a:latin typeface="Times New Roman" pitchFamily="18" charset="0"/>
                <a:cs typeface="Times New Roman" pitchFamily="18" charset="0"/>
              </a:rPr>
              <a:t> </a:t>
            </a:r>
            <a:r>
              <a:rPr lang="en-US" sz="2600" spc="-503" dirty="0" smtClean="0">
                <a:latin typeface="Times New Roman" pitchFamily="18" charset="0"/>
                <a:cs typeface="Times New Roman" pitchFamily="18" charset="0"/>
              </a:rPr>
              <a:t>based</a:t>
            </a:r>
            <a:r>
              <a:rPr lang="en-US" sz="2900" spc="-503" dirty="0" smtClean="0">
                <a:latin typeface="Georgia"/>
                <a:cs typeface="Georgia"/>
              </a:rPr>
              <a:t>)</a:t>
            </a:r>
            <a:endParaRPr sz="2900">
              <a:latin typeface="Georgia"/>
              <a:cs typeface="Georgia"/>
            </a:endParaRPr>
          </a:p>
          <a:p>
            <a:pPr marL="678690" indent="-258142">
              <a:spcBef>
                <a:spcPts val="615"/>
              </a:spcBef>
              <a:buClr>
                <a:srgbClr val="C9824B"/>
              </a:buClr>
              <a:buSzPct val="119642"/>
              <a:buFont typeface="Arial"/>
              <a:buChar char="•"/>
              <a:tabLst>
                <a:tab pos="679260" algn="l"/>
              </a:tabLst>
            </a:pPr>
            <a:r>
              <a:rPr sz="2500" spc="-4" dirty="0">
                <a:latin typeface="Georgia"/>
                <a:cs typeface="Georgia"/>
              </a:rPr>
              <a:t>Eclipse Classic (versions 3.5.1 and</a:t>
            </a:r>
            <a:r>
              <a:rPr sz="2500" spc="13" dirty="0">
                <a:latin typeface="Georgia"/>
                <a:cs typeface="Georgia"/>
              </a:rPr>
              <a:t> </a:t>
            </a:r>
            <a:r>
              <a:rPr sz="2500" spc="-4" dirty="0">
                <a:latin typeface="Georgia"/>
                <a:cs typeface="Georgia"/>
              </a:rPr>
              <a:t>higher)</a:t>
            </a:r>
            <a:endParaRPr sz="2500">
              <a:latin typeface="Georgia"/>
              <a:cs typeface="Georgia"/>
            </a:endParaRPr>
          </a:p>
          <a:p>
            <a:pPr marL="678690" indent="-258142">
              <a:spcBef>
                <a:spcPts val="606"/>
              </a:spcBef>
              <a:buClr>
                <a:srgbClr val="C9824B"/>
              </a:buClr>
              <a:buSzPct val="119642"/>
              <a:buFont typeface="Arial"/>
              <a:buChar char="•"/>
              <a:tabLst>
                <a:tab pos="679260" algn="l"/>
              </a:tabLst>
            </a:pPr>
            <a:r>
              <a:rPr sz="2500" dirty="0">
                <a:latin typeface="Georgia"/>
                <a:cs typeface="Georgia"/>
              </a:rPr>
              <a:t>JDK </a:t>
            </a:r>
            <a:r>
              <a:rPr sz="2500" spc="-4" dirty="0">
                <a:latin typeface="Georgia"/>
                <a:cs typeface="Georgia"/>
              </a:rPr>
              <a:t>1.6 or</a:t>
            </a:r>
            <a:r>
              <a:rPr sz="2500" spc="-9" dirty="0">
                <a:latin typeface="Georgia"/>
                <a:cs typeface="Georgia"/>
              </a:rPr>
              <a:t> </a:t>
            </a:r>
            <a:r>
              <a:rPr sz="2500" spc="-4" dirty="0">
                <a:latin typeface="Georgia"/>
                <a:cs typeface="Georgia"/>
              </a:rPr>
              <a:t>later</a:t>
            </a:r>
            <a:endParaRPr sz="2500">
              <a:latin typeface="Georgia"/>
              <a:cs typeface="Georgia"/>
            </a:endParaRPr>
          </a:p>
          <a:p>
            <a:pPr marL="678690" indent="-258142">
              <a:spcBef>
                <a:spcPts val="601"/>
              </a:spcBef>
              <a:buClr>
                <a:srgbClr val="C9824B"/>
              </a:buClr>
              <a:buSzPct val="119642"/>
              <a:buFont typeface="Arial"/>
              <a:buChar char="•"/>
              <a:tabLst>
                <a:tab pos="679260" algn="l"/>
              </a:tabLst>
            </a:pPr>
            <a:r>
              <a:rPr sz="2500" spc="-4" dirty="0">
                <a:latin typeface="Georgia"/>
                <a:cs typeface="Georgia"/>
              </a:rPr>
              <a:t>CloudSim tool</a:t>
            </a:r>
            <a:r>
              <a:rPr sz="2500" dirty="0">
                <a:latin typeface="Georgia"/>
                <a:cs typeface="Georgia"/>
              </a:rPr>
              <a:t> </a:t>
            </a:r>
            <a:r>
              <a:rPr sz="2500" spc="-4" dirty="0">
                <a:latin typeface="Georgia"/>
                <a:cs typeface="Georgia"/>
              </a:rPr>
              <a:t>kit</a:t>
            </a:r>
            <a:endParaRPr sz="2500">
              <a:latin typeface="Georgia"/>
              <a:cs typeface="Georgia"/>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74638"/>
            <a:ext cx="8991600" cy="534153"/>
          </a:xfrm>
          <a:prstGeom prst="rect">
            <a:avLst/>
          </a:prstGeom>
        </p:spPr>
        <p:txBody>
          <a:bodyPr vert="horz" wrap="square" lIns="0" tIns="10827" rIns="0" bIns="0" rtlCol="0">
            <a:spAutoFit/>
          </a:bodyPr>
          <a:lstStyle/>
          <a:p>
            <a:pPr marL="11397" marR="4559">
              <a:spcBef>
                <a:spcPts val="85"/>
              </a:spcBef>
            </a:pPr>
            <a:r>
              <a:rPr sz="3400" spc="67" smtClean="0">
                <a:solidFill>
                  <a:schemeClr val="tx1"/>
                </a:solidFill>
                <a:effectLst/>
                <a:latin typeface="Times New Roman" pitchFamily="18" charset="0"/>
                <a:cs typeface="Times New Roman" pitchFamily="18" charset="0"/>
              </a:rPr>
              <a:t>Setting </a:t>
            </a:r>
            <a:r>
              <a:rPr sz="3400" spc="40" dirty="0">
                <a:solidFill>
                  <a:schemeClr val="tx1"/>
                </a:solidFill>
                <a:effectLst/>
                <a:latin typeface="Times New Roman" pitchFamily="18" charset="0"/>
                <a:cs typeface="Times New Roman" pitchFamily="18" charset="0"/>
              </a:rPr>
              <a:t>up </a:t>
            </a:r>
            <a:r>
              <a:rPr sz="3400" spc="76" dirty="0">
                <a:solidFill>
                  <a:schemeClr val="tx1"/>
                </a:solidFill>
                <a:effectLst/>
                <a:latin typeface="Times New Roman" pitchFamily="18" charset="0"/>
                <a:cs typeface="Times New Roman" pitchFamily="18" charset="0"/>
              </a:rPr>
              <a:t>Development  </a:t>
            </a:r>
            <a:r>
              <a:rPr sz="3400" spc="72" dirty="0">
                <a:solidFill>
                  <a:schemeClr val="tx1"/>
                </a:solidFill>
                <a:effectLst/>
                <a:latin typeface="Times New Roman" pitchFamily="18" charset="0"/>
                <a:cs typeface="Times New Roman" pitchFamily="18" charset="0"/>
              </a:rPr>
              <a:t>Environments</a:t>
            </a:r>
            <a:r>
              <a:rPr sz="3400" spc="215" dirty="0">
                <a:solidFill>
                  <a:schemeClr val="tx1"/>
                </a:solidFill>
                <a:effectLst/>
                <a:latin typeface="Times New Roman" pitchFamily="18" charset="0"/>
                <a:cs typeface="Times New Roman" pitchFamily="18" charset="0"/>
              </a:rPr>
              <a:t> </a:t>
            </a:r>
            <a:r>
              <a:rPr sz="3400" spc="72" dirty="0">
                <a:solidFill>
                  <a:schemeClr val="tx1"/>
                </a:solidFill>
                <a:effectLst/>
                <a:latin typeface="Times New Roman" pitchFamily="18" charset="0"/>
                <a:cs typeface="Times New Roman" pitchFamily="18" charset="0"/>
              </a:rPr>
              <a:t>(cont.)</a:t>
            </a:r>
          </a:p>
        </p:txBody>
      </p:sp>
      <p:grpSp>
        <p:nvGrpSpPr>
          <p:cNvPr id="3" name="object 3"/>
          <p:cNvGrpSpPr/>
          <p:nvPr/>
        </p:nvGrpSpPr>
        <p:grpSpPr>
          <a:xfrm>
            <a:off x="421610" y="1676400"/>
            <a:ext cx="8312294" cy="4783616"/>
            <a:chOff x="463771" y="1899920"/>
            <a:chExt cx="9143524" cy="5421432"/>
          </a:xfrm>
        </p:grpSpPr>
        <p:sp>
          <p:nvSpPr>
            <p:cNvPr id="4" name="object 4"/>
            <p:cNvSpPr/>
            <p:nvPr/>
          </p:nvSpPr>
          <p:spPr>
            <a:xfrm>
              <a:off x="463771" y="1899920"/>
              <a:ext cx="9143524" cy="54213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52400" y="2039743"/>
            <a:ext cx="8763000" cy="1529873"/>
          </a:xfrm>
          <a:prstGeom prst="rect">
            <a:avLst/>
          </a:prstGeom>
        </p:spPr>
        <p:txBody>
          <a:bodyPr vert="horz" wrap="square" lIns="0" tIns="11397" rIns="0" bIns="0" rtlCol="0">
            <a:spAutoFit/>
          </a:bodyPr>
          <a:lstStyle/>
          <a:p>
            <a:pPr marL="11397" marR="4559">
              <a:spcBef>
                <a:spcPts val="90"/>
              </a:spcBef>
            </a:pPr>
            <a:r>
              <a:rPr sz="2900" spc="-4" dirty="0">
                <a:latin typeface="Georgia"/>
                <a:cs typeface="Georgia"/>
              </a:rPr>
              <a:t>To set </a:t>
            </a:r>
            <a:r>
              <a:rPr sz="2900" dirty="0">
                <a:latin typeface="Georgia"/>
                <a:cs typeface="Georgia"/>
              </a:rPr>
              <a:t>up </a:t>
            </a:r>
            <a:r>
              <a:rPr sz="2900" spc="-4" dirty="0">
                <a:latin typeface="Georgia"/>
                <a:cs typeface="Georgia"/>
              </a:rPr>
              <a:t>the development environment, </a:t>
            </a:r>
            <a:r>
              <a:rPr sz="2900" dirty="0">
                <a:latin typeface="Georgia"/>
                <a:cs typeface="Georgia"/>
              </a:rPr>
              <a:t>we  </a:t>
            </a:r>
            <a:r>
              <a:rPr sz="2900" spc="-4" dirty="0">
                <a:latin typeface="Georgia"/>
                <a:cs typeface="Georgia"/>
              </a:rPr>
              <a:t>need:</a:t>
            </a:r>
            <a:endParaRPr sz="2900">
              <a:latin typeface="Georgia"/>
              <a:cs typeface="Georgia"/>
            </a:endParaRPr>
          </a:p>
          <a:p>
            <a:pPr marL="11397">
              <a:spcBef>
                <a:spcPts val="691"/>
              </a:spcBef>
            </a:pPr>
            <a:r>
              <a:rPr sz="2900" smtClean="0">
                <a:latin typeface="Georgia"/>
                <a:cs typeface="Georgia"/>
              </a:rPr>
              <a:t>Java </a:t>
            </a:r>
            <a:r>
              <a:rPr sz="2900" spc="-4" dirty="0">
                <a:latin typeface="Georgia"/>
                <a:cs typeface="Georgia"/>
              </a:rPr>
              <a:t>Development Kit </a:t>
            </a:r>
            <a:r>
              <a:rPr sz="2900" dirty="0">
                <a:latin typeface="Georgia"/>
                <a:cs typeface="Georgia"/>
              </a:rPr>
              <a:t>(1.6 </a:t>
            </a:r>
            <a:r>
              <a:rPr sz="2900" spc="-4" dirty="0">
                <a:latin typeface="Georgia"/>
                <a:cs typeface="Georgia"/>
              </a:rPr>
              <a:t>is </a:t>
            </a:r>
            <a:r>
              <a:rPr sz="2900" spc="-76" dirty="0">
                <a:latin typeface="Georgia"/>
                <a:cs typeface="Georgia"/>
              </a:rPr>
              <a:t>preferable)</a:t>
            </a:r>
            <a:endParaRPr sz="2900">
              <a:latin typeface="Georgia"/>
              <a:cs typeface="Georgia"/>
            </a:endParaRPr>
          </a:p>
          <a:p>
            <a:pPr marL="11397">
              <a:spcBef>
                <a:spcPts val="687"/>
              </a:spcBef>
            </a:pPr>
            <a:r>
              <a:rPr sz="2900" spc="-4" smtClean="0">
                <a:latin typeface="Georgia"/>
                <a:cs typeface="Georgia"/>
              </a:rPr>
              <a:t>Eclipse </a:t>
            </a:r>
            <a:r>
              <a:rPr sz="2900" dirty="0">
                <a:latin typeface="Georgia"/>
                <a:cs typeface="Georgia"/>
              </a:rPr>
              <a:t>IDE </a:t>
            </a:r>
            <a:r>
              <a:rPr sz="2900" spc="-4" dirty="0">
                <a:latin typeface="Georgia"/>
                <a:cs typeface="Georgia"/>
              </a:rPr>
              <a:t>(classic)</a:t>
            </a:r>
            <a:endParaRPr sz="2900">
              <a:latin typeface="Georgia"/>
              <a:cs typeface="Georgia"/>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8786" y="2039744"/>
            <a:ext cx="7740650" cy="1396503"/>
          </a:xfrm>
          <a:prstGeom prst="rect">
            <a:avLst/>
          </a:prstGeom>
        </p:spPr>
        <p:txBody>
          <a:bodyPr vert="horz" wrap="square" lIns="0" tIns="11397" rIns="0" bIns="0" rtlCol="0">
            <a:spAutoFit/>
          </a:bodyPr>
          <a:lstStyle/>
          <a:p>
            <a:pPr marL="318546" marR="4559" indent="-307718" algn="just">
              <a:spcBef>
                <a:spcPts val="90"/>
              </a:spcBef>
            </a:pPr>
            <a:r>
              <a:rPr sz="2000" spc="2890" dirty="0">
                <a:latin typeface="Wingdings"/>
                <a:cs typeface="Wingdings"/>
              </a:rPr>
              <a:t></a:t>
            </a:r>
            <a:r>
              <a:rPr sz="2000" spc="102" dirty="0">
                <a:latin typeface="Times New Roman"/>
                <a:cs typeface="Times New Roman"/>
              </a:rPr>
              <a:t> </a:t>
            </a:r>
            <a:r>
              <a:rPr sz="2900" dirty="0">
                <a:latin typeface="Georgia"/>
                <a:cs typeface="Georgia"/>
              </a:rPr>
              <a:t>Java </a:t>
            </a:r>
            <a:r>
              <a:rPr sz="2900" spc="-4" dirty="0">
                <a:latin typeface="Georgia"/>
                <a:cs typeface="Georgia"/>
              </a:rPr>
              <a:t>Development Kit (JDK) </a:t>
            </a:r>
            <a:r>
              <a:rPr sz="2900" dirty="0">
                <a:solidFill>
                  <a:srgbClr val="422F20"/>
                </a:solidFill>
                <a:latin typeface="Georgia"/>
                <a:cs typeface="Georgia"/>
              </a:rPr>
              <a:t>Download </a:t>
            </a:r>
            <a:r>
              <a:rPr sz="2900" spc="-619" dirty="0">
                <a:solidFill>
                  <a:srgbClr val="422F20"/>
                </a:solidFill>
                <a:latin typeface="Georgia"/>
                <a:cs typeface="Georgia"/>
              </a:rPr>
              <a:t>Link:  </a:t>
            </a:r>
            <a:r>
              <a:rPr sz="2900" u="heavy" spc="-4" dirty="0">
                <a:solidFill>
                  <a:srgbClr val="008685"/>
                </a:solidFill>
                <a:uFill>
                  <a:solidFill>
                    <a:srgbClr val="008584"/>
                  </a:solidFill>
                </a:uFill>
                <a:latin typeface="Georgia"/>
                <a:cs typeface="Georgia"/>
                <a:hlinkClick r:id="rId2"/>
              </a:rPr>
              <a:t>http://www.oracle.com/technetwork/java/ja </a:t>
            </a:r>
            <a:r>
              <a:rPr sz="2900" spc="-4" dirty="0">
                <a:solidFill>
                  <a:srgbClr val="008685"/>
                </a:solidFill>
                <a:latin typeface="Georgia"/>
                <a:cs typeface="Georgia"/>
              </a:rPr>
              <a:t> </a:t>
            </a:r>
            <a:r>
              <a:rPr sz="2900" u="heavy" spc="-4" dirty="0">
                <a:solidFill>
                  <a:srgbClr val="008685"/>
                </a:solidFill>
                <a:uFill>
                  <a:solidFill>
                    <a:srgbClr val="008584"/>
                  </a:solidFill>
                </a:uFill>
                <a:latin typeface="Georgia"/>
                <a:cs typeface="Georgia"/>
              </a:rPr>
              <a:t>vase/downloads/index.html</a:t>
            </a:r>
            <a:endParaRPr sz="2900">
              <a:latin typeface="Georgia"/>
              <a:cs typeface="Georgia"/>
            </a:endParaRPr>
          </a:p>
        </p:txBody>
      </p:sp>
      <p:sp>
        <p:nvSpPr>
          <p:cNvPr id="3" name="object 3"/>
          <p:cNvSpPr txBox="1"/>
          <p:nvPr/>
        </p:nvSpPr>
        <p:spPr>
          <a:xfrm>
            <a:off x="768866" y="712636"/>
            <a:ext cx="6706755" cy="1118928"/>
          </a:xfrm>
          <a:prstGeom prst="rect">
            <a:avLst/>
          </a:prstGeom>
        </p:spPr>
        <p:txBody>
          <a:bodyPr vert="horz" wrap="square" lIns="0" tIns="10827" rIns="0" bIns="0" rtlCol="0">
            <a:spAutoFit/>
          </a:bodyPr>
          <a:lstStyle/>
          <a:p>
            <a:pPr marL="11397" marR="4559">
              <a:spcBef>
                <a:spcPts val="85"/>
              </a:spcBef>
            </a:pPr>
            <a:r>
              <a:rPr sz="3600" spc="58" dirty="0">
                <a:latin typeface="Georgia"/>
                <a:cs typeface="Georgia"/>
              </a:rPr>
              <a:t>Part </a:t>
            </a:r>
            <a:r>
              <a:rPr sz="3600" spc="40" dirty="0">
                <a:latin typeface="Georgia"/>
                <a:cs typeface="Georgia"/>
              </a:rPr>
              <a:t>1: </a:t>
            </a:r>
            <a:r>
              <a:rPr sz="3600" spc="67" dirty="0">
                <a:latin typeface="Georgia"/>
                <a:cs typeface="Georgia"/>
              </a:rPr>
              <a:t>Setting </a:t>
            </a:r>
            <a:r>
              <a:rPr sz="3600" spc="40" dirty="0">
                <a:latin typeface="Georgia"/>
                <a:cs typeface="Georgia"/>
              </a:rPr>
              <a:t>up </a:t>
            </a:r>
            <a:r>
              <a:rPr sz="3600" spc="76" dirty="0">
                <a:latin typeface="Georgia"/>
                <a:cs typeface="Georgia"/>
              </a:rPr>
              <a:t>Development  Environment(cont.)</a:t>
            </a:r>
            <a:endParaRPr sz="3600">
              <a:latin typeface="Georgia"/>
              <a:cs typeface="Georgia"/>
            </a:endParaRPr>
          </a:p>
        </p:txBody>
      </p:sp>
      <p:grpSp>
        <p:nvGrpSpPr>
          <p:cNvPr id="4" name="object 4"/>
          <p:cNvGrpSpPr/>
          <p:nvPr/>
        </p:nvGrpSpPr>
        <p:grpSpPr>
          <a:xfrm>
            <a:off x="421610" y="409194"/>
            <a:ext cx="8312727" cy="6051176"/>
            <a:chOff x="463771" y="463753"/>
            <a:chExt cx="9144000" cy="6858000"/>
          </a:xfrm>
        </p:grpSpPr>
        <p:sp>
          <p:nvSpPr>
            <p:cNvPr id="5" name="object 5"/>
            <p:cNvSpPr/>
            <p:nvPr/>
          </p:nvSpPr>
          <p:spPr>
            <a:xfrm>
              <a:off x="463771" y="463753"/>
              <a:ext cx="9143524" cy="685754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7" name="object 7"/>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78098" y="3892487"/>
              <a:ext cx="7771759" cy="3047747"/>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421610" y="6208445"/>
            <a:ext cx="8312150" cy="272672"/>
          </a:xfrm>
          <a:prstGeom prst="rect">
            <a:avLst/>
          </a:prstGeom>
        </p:spPr>
        <p:txBody>
          <a:bodyPr vert="horz" wrap="square" lIns="0" tIns="32481" rIns="0" bIns="0" rtlCol="0">
            <a:spAutoFit/>
          </a:bodyPr>
          <a:lstStyle/>
          <a:p>
            <a:pPr marL="2611618">
              <a:lnSpc>
                <a:spcPts val="1754"/>
              </a:lnSpc>
              <a:spcBef>
                <a:spcPts val="256"/>
              </a:spcBef>
            </a:pPr>
            <a:r>
              <a:rPr sz="1600" dirty="0">
                <a:latin typeface="Georgia"/>
                <a:cs typeface="Georgia"/>
              </a:rPr>
              <a:t>Download JDK </a:t>
            </a:r>
            <a:r>
              <a:rPr sz="1600" spc="-4" dirty="0">
                <a:latin typeface="Georgia"/>
                <a:cs typeface="Georgia"/>
              </a:rPr>
              <a:t>from here </a:t>
            </a:r>
            <a:r>
              <a:rPr sz="1600" dirty="0">
                <a:latin typeface="Georgia"/>
                <a:cs typeface="Georgia"/>
              </a:rPr>
              <a:t>and Install</a:t>
            </a:r>
            <a:r>
              <a:rPr sz="1600" spc="18" dirty="0">
                <a:latin typeface="Georgia"/>
                <a:cs typeface="Georgia"/>
              </a:rPr>
              <a:t> </a:t>
            </a:r>
            <a:r>
              <a:rPr sz="1600" dirty="0">
                <a:latin typeface="Georgia"/>
                <a:cs typeface="Georgia"/>
              </a:rPr>
              <a:t>JDK</a:t>
            </a:r>
            <a:endParaRPr sz="1600">
              <a:latin typeface="Georgia"/>
              <a:cs typeface="Georgia"/>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1610" y="411905"/>
            <a:ext cx="8312150" cy="250451"/>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3" name="object 3"/>
          <p:cNvSpPr txBox="1">
            <a:spLocks noGrp="1"/>
          </p:cNvSpPr>
          <p:nvPr>
            <p:ph type="title"/>
          </p:nvPr>
        </p:nvSpPr>
        <p:spPr>
          <a:xfrm>
            <a:off x="152400" y="274638"/>
            <a:ext cx="8534400" cy="1516473"/>
          </a:xfrm>
          <a:prstGeom prst="rect">
            <a:avLst/>
          </a:prstGeom>
        </p:spPr>
        <p:txBody>
          <a:bodyPr vert="horz" wrap="square" lIns="0" tIns="10827" rIns="0" bIns="0" rtlCol="0">
            <a:spAutoFit/>
          </a:bodyPr>
          <a:lstStyle/>
          <a:p>
            <a:pPr marL="11397" marR="1197823">
              <a:spcBef>
                <a:spcPts val="85"/>
              </a:spcBef>
            </a:pPr>
            <a:r>
              <a:rPr sz="3400" spc="67" dirty="0">
                <a:effectLst/>
                <a:latin typeface="Times New Roman" pitchFamily="18" charset="0"/>
                <a:cs typeface="Times New Roman" pitchFamily="18" charset="0"/>
              </a:rPr>
              <a:t>Setting </a:t>
            </a:r>
            <a:r>
              <a:rPr sz="3400" spc="40">
                <a:effectLst/>
                <a:latin typeface="Times New Roman" pitchFamily="18" charset="0"/>
                <a:cs typeface="Times New Roman" pitchFamily="18" charset="0"/>
              </a:rPr>
              <a:t>up </a:t>
            </a:r>
            <a:r>
              <a:rPr sz="3400" spc="76" smtClean="0">
                <a:effectLst/>
                <a:latin typeface="Times New Roman" pitchFamily="18" charset="0"/>
                <a:cs typeface="Times New Roman" pitchFamily="18" charset="0"/>
              </a:rPr>
              <a:t>Development</a:t>
            </a:r>
            <a:r>
              <a:rPr lang="en-US" sz="3400" spc="76" dirty="0" smtClean="0">
                <a:effectLst/>
                <a:latin typeface="Times New Roman" pitchFamily="18" charset="0"/>
                <a:cs typeface="Times New Roman" pitchFamily="18" charset="0"/>
              </a:rPr>
              <a:t> </a:t>
            </a:r>
            <a:r>
              <a:rPr sz="3400" spc="76" smtClean="0">
                <a:effectLst/>
                <a:latin typeface="Times New Roman" pitchFamily="18" charset="0"/>
                <a:cs typeface="Times New Roman" pitchFamily="18" charset="0"/>
              </a:rPr>
              <a:t>Environmen</a:t>
            </a:r>
            <a:r>
              <a:rPr lang="en-US" sz="3400" spc="76" dirty="0" smtClean="0">
                <a:effectLst/>
                <a:latin typeface="Times New Roman" pitchFamily="18" charset="0"/>
                <a:cs typeface="Times New Roman" pitchFamily="18" charset="0"/>
              </a:rPr>
              <a:t>t</a:t>
            </a:r>
            <a:endParaRPr sz="3400" spc="76" dirty="0">
              <a:effectLst/>
              <a:latin typeface="Times New Roman" pitchFamily="18" charset="0"/>
              <a:cs typeface="Times New Roman" pitchFamily="18" charset="0"/>
            </a:endParaRPr>
          </a:p>
          <a:p>
            <a:pPr marL="457019" marR="4559" indent="-307718">
              <a:spcBef>
                <a:spcPts val="673"/>
              </a:spcBef>
            </a:pPr>
            <a:r>
              <a:rPr sz="2000" spc="2890" dirty="0">
                <a:latin typeface="Wingdings"/>
                <a:cs typeface="Wingdings"/>
              </a:rPr>
              <a:t></a:t>
            </a:r>
            <a:r>
              <a:rPr sz="2000" spc="2890" dirty="0">
                <a:latin typeface="Times New Roman"/>
                <a:cs typeface="Times New Roman"/>
              </a:rPr>
              <a:t> </a:t>
            </a:r>
            <a:r>
              <a:rPr sz="2900" spc="-4" dirty="0"/>
              <a:t>Eclipse </a:t>
            </a:r>
            <a:r>
              <a:rPr sz="2900" dirty="0"/>
              <a:t>IDE Download </a:t>
            </a:r>
            <a:r>
              <a:rPr sz="2900" spc="-4" dirty="0"/>
              <a:t>Link:  </a:t>
            </a:r>
            <a:r>
              <a:rPr sz="2900" u="heavy" spc="-4" dirty="0">
                <a:solidFill>
                  <a:srgbClr val="008685"/>
                </a:solidFill>
                <a:uFill>
                  <a:solidFill>
                    <a:srgbClr val="008584"/>
                  </a:solidFill>
                </a:uFill>
                <a:hlinkClick r:id="rId2"/>
              </a:rPr>
              <a:t>http://www.eclipse.org/downloads/</a:t>
            </a:r>
            <a:endParaRPr sz="2900">
              <a:latin typeface="Times New Roman"/>
              <a:cs typeface="Times New Roman"/>
            </a:endParaRPr>
          </a:p>
        </p:txBody>
      </p:sp>
      <p:grpSp>
        <p:nvGrpSpPr>
          <p:cNvPr id="4" name="object 4"/>
          <p:cNvGrpSpPr/>
          <p:nvPr/>
        </p:nvGrpSpPr>
        <p:grpSpPr>
          <a:xfrm>
            <a:off x="421610" y="1143000"/>
            <a:ext cx="8312294" cy="5317037"/>
            <a:chOff x="463771" y="922287"/>
            <a:chExt cx="9143524" cy="6399065"/>
          </a:xfrm>
        </p:grpSpPr>
        <p:sp>
          <p:nvSpPr>
            <p:cNvPr id="5" name="object 5"/>
            <p:cNvSpPr/>
            <p:nvPr/>
          </p:nvSpPr>
          <p:spPr>
            <a:xfrm>
              <a:off x="463771" y="922287"/>
              <a:ext cx="9143524" cy="639900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7" name="object 7"/>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70560" y="2114476"/>
              <a:ext cx="8403091" cy="4901949"/>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421610" y="6208445"/>
            <a:ext cx="8312150" cy="265604"/>
          </a:xfrm>
          <a:prstGeom prst="rect">
            <a:avLst/>
          </a:prstGeom>
        </p:spPr>
        <p:txBody>
          <a:bodyPr vert="horz" wrap="square" lIns="0" tIns="15956" rIns="0" bIns="0" rtlCol="0">
            <a:spAutoFit/>
          </a:bodyPr>
          <a:lstStyle/>
          <a:p>
            <a:pPr marL="2201327">
              <a:lnSpc>
                <a:spcPts val="1885"/>
              </a:lnSpc>
              <a:spcBef>
                <a:spcPts val="126"/>
              </a:spcBef>
            </a:pPr>
            <a:r>
              <a:rPr sz="1600" dirty="0">
                <a:latin typeface="Georgia"/>
                <a:cs typeface="Georgia"/>
              </a:rPr>
              <a:t>Download </a:t>
            </a:r>
            <a:r>
              <a:rPr sz="1600" spc="-4" dirty="0">
                <a:latin typeface="Georgia"/>
                <a:cs typeface="Georgia"/>
              </a:rPr>
              <a:t>the highlighted version </a:t>
            </a:r>
            <a:r>
              <a:rPr sz="1600" dirty="0">
                <a:latin typeface="Georgia"/>
                <a:cs typeface="Georgia"/>
              </a:rPr>
              <a:t>of </a:t>
            </a:r>
            <a:r>
              <a:rPr sz="1600" spc="-4" dirty="0">
                <a:latin typeface="Georgia"/>
                <a:cs typeface="Georgia"/>
              </a:rPr>
              <a:t>Eclipse</a:t>
            </a:r>
            <a:r>
              <a:rPr sz="1600" spc="18" dirty="0">
                <a:latin typeface="Georgia"/>
                <a:cs typeface="Georgia"/>
              </a:rPr>
              <a:t> </a:t>
            </a:r>
            <a:r>
              <a:rPr sz="1600" spc="-4" dirty="0">
                <a:latin typeface="Georgia"/>
                <a:cs typeface="Georgia"/>
              </a:rPr>
              <a:t>IDE</a:t>
            </a:r>
            <a:endParaRPr sz="1600">
              <a:latin typeface="Georgia"/>
              <a:cs typeface="Georgia"/>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150" cy="3025588"/>
            <a:chOff x="463771" y="463753"/>
            <a:chExt cx="9143365" cy="3429000"/>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152400" y="1371600"/>
            <a:ext cx="8991600" cy="1211261"/>
          </a:xfrm>
          <a:prstGeom prst="rect">
            <a:avLst/>
          </a:prstGeom>
        </p:spPr>
        <p:txBody>
          <a:bodyPr vert="horz" wrap="square" lIns="0" tIns="10827" rIns="0" bIns="0" rtlCol="0">
            <a:spAutoFit/>
          </a:bodyPr>
          <a:lstStyle/>
          <a:p>
            <a:pPr marL="318546" marR="4559" indent="-307718">
              <a:spcBef>
                <a:spcPts val="85"/>
              </a:spcBef>
            </a:pPr>
            <a:r>
              <a:rPr sz="2500" spc="-4" smtClean="0">
                <a:latin typeface="Georgia"/>
                <a:cs typeface="Georgia"/>
              </a:rPr>
              <a:t>CloudSim </a:t>
            </a:r>
            <a:r>
              <a:rPr sz="2500" spc="-4" dirty="0">
                <a:latin typeface="Georgia"/>
                <a:cs typeface="Georgia"/>
              </a:rPr>
              <a:t>Tool Kit Download Link:  </a:t>
            </a:r>
            <a:r>
              <a:rPr sz="2500" u="heavy" spc="-4" dirty="0">
                <a:solidFill>
                  <a:srgbClr val="008685"/>
                </a:solidFill>
                <a:uFill>
                  <a:solidFill>
                    <a:srgbClr val="008584"/>
                  </a:solidFill>
                </a:uFill>
                <a:latin typeface="Georgia"/>
                <a:cs typeface="Georgia"/>
                <a:hlinkClick r:id="rId3"/>
              </a:rPr>
              <a:t>http://code.google.com/p/cloudsim/downloads</a:t>
            </a:r>
            <a:endParaRPr sz="2500">
              <a:latin typeface="Georgia"/>
              <a:cs typeface="Georgia"/>
            </a:endParaRPr>
          </a:p>
          <a:p>
            <a:pPr marL="318546"/>
            <a:r>
              <a:rPr sz="2500" u="heavy" spc="-4" dirty="0">
                <a:solidFill>
                  <a:srgbClr val="008685"/>
                </a:solidFill>
                <a:uFill>
                  <a:solidFill>
                    <a:srgbClr val="008584"/>
                  </a:solidFill>
                </a:uFill>
                <a:latin typeface="Georgia"/>
                <a:cs typeface="Georgia"/>
              </a:rPr>
              <a:t>/detail?name=cloudsim-3.0.zip</a:t>
            </a:r>
            <a:endParaRPr sz="2500">
              <a:latin typeface="Georgia"/>
              <a:cs typeface="Georgia"/>
            </a:endParaRPr>
          </a:p>
        </p:txBody>
      </p:sp>
      <p:sp>
        <p:nvSpPr>
          <p:cNvPr id="6" name="object 6"/>
          <p:cNvSpPr txBox="1">
            <a:spLocks noGrp="1"/>
          </p:cNvSpPr>
          <p:nvPr>
            <p:ph type="title"/>
          </p:nvPr>
        </p:nvSpPr>
        <p:spPr>
          <a:xfrm>
            <a:off x="304800" y="609600"/>
            <a:ext cx="8839200" cy="534153"/>
          </a:xfrm>
          <a:prstGeom prst="rect">
            <a:avLst/>
          </a:prstGeom>
        </p:spPr>
        <p:txBody>
          <a:bodyPr vert="horz" wrap="square" lIns="0" tIns="10827" rIns="0" bIns="0" rtlCol="0">
            <a:spAutoFit/>
          </a:bodyPr>
          <a:lstStyle/>
          <a:p>
            <a:pPr marL="11397" marR="4559">
              <a:spcBef>
                <a:spcPts val="85"/>
              </a:spcBef>
            </a:pPr>
            <a:r>
              <a:rPr sz="3400" spc="67" dirty="0">
                <a:solidFill>
                  <a:schemeClr val="tx1"/>
                </a:solidFill>
                <a:effectLst/>
                <a:latin typeface="Times New Roman" pitchFamily="18" charset="0"/>
                <a:cs typeface="Times New Roman" pitchFamily="18" charset="0"/>
              </a:rPr>
              <a:t>Setting </a:t>
            </a:r>
            <a:r>
              <a:rPr sz="3400" spc="40" dirty="0">
                <a:solidFill>
                  <a:schemeClr val="tx1"/>
                </a:solidFill>
                <a:effectLst/>
                <a:latin typeface="Times New Roman" pitchFamily="18" charset="0"/>
                <a:cs typeface="Times New Roman" pitchFamily="18" charset="0"/>
              </a:rPr>
              <a:t>up </a:t>
            </a:r>
            <a:r>
              <a:rPr sz="3400" spc="76" dirty="0">
                <a:solidFill>
                  <a:schemeClr val="tx1"/>
                </a:solidFill>
                <a:effectLst/>
                <a:latin typeface="Times New Roman" pitchFamily="18" charset="0"/>
                <a:cs typeface="Times New Roman" pitchFamily="18" charset="0"/>
              </a:rPr>
              <a:t>Development  Environment(cont.)</a:t>
            </a:r>
          </a:p>
        </p:txBody>
      </p:sp>
      <p:grpSp>
        <p:nvGrpSpPr>
          <p:cNvPr id="7" name="object 7"/>
          <p:cNvGrpSpPr/>
          <p:nvPr/>
        </p:nvGrpSpPr>
        <p:grpSpPr>
          <a:xfrm>
            <a:off x="421610" y="3031163"/>
            <a:ext cx="8312727" cy="3429000"/>
            <a:chOff x="463771" y="3435318"/>
            <a:chExt cx="9144000" cy="3886200"/>
          </a:xfrm>
        </p:grpSpPr>
        <p:sp>
          <p:nvSpPr>
            <p:cNvPr id="8" name="object 8"/>
            <p:cNvSpPr/>
            <p:nvPr/>
          </p:nvSpPr>
          <p:spPr>
            <a:xfrm>
              <a:off x="465298" y="3435318"/>
              <a:ext cx="9141997" cy="388597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10" name="object 10"/>
            <p:cNvSpPr/>
            <p:nvPr/>
          </p:nvSpPr>
          <p:spPr>
            <a:xfrm>
              <a:off x="463771" y="3892476"/>
              <a:ext cx="286488" cy="342872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68550" y="3892479"/>
              <a:ext cx="8838468" cy="3123946"/>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421610" y="6208445"/>
            <a:ext cx="8312150" cy="265604"/>
          </a:xfrm>
          <a:prstGeom prst="rect">
            <a:avLst/>
          </a:prstGeom>
        </p:spPr>
        <p:txBody>
          <a:bodyPr vert="horz" wrap="square" lIns="0" tIns="15956" rIns="0" bIns="0" rtlCol="0">
            <a:spAutoFit/>
          </a:bodyPr>
          <a:lstStyle/>
          <a:p>
            <a:pPr marL="298601" algn="ctr">
              <a:lnSpc>
                <a:spcPts val="1885"/>
              </a:lnSpc>
              <a:spcBef>
                <a:spcPts val="126"/>
              </a:spcBef>
            </a:pPr>
            <a:r>
              <a:rPr sz="1600" dirty="0">
                <a:latin typeface="Georgia"/>
                <a:cs typeface="Georgia"/>
              </a:rPr>
              <a:t>Download </a:t>
            </a:r>
            <a:r>
              <a:rPr sz="1600" spc="-4" dirty="0">
                <a:latin typeface="Georgia"/>
                <a:cs typeface="Georgia"/>
              </a:rPr>
              <a:t>the highlighted version </a:t>
            </a:r>
            <a:r>
              <a:rPr sz="1600" dirty="0">
                <a:latin typeface="Georgia"/>
                <a:cs typeface="Georgia"/>
              </a:rPr>
              <a:t>of</a:t>
            </a:r>
            <a:r>
              <a:rPr sz="1600" spc="36" dirty="0">
                <a:latin typeface="Georgia"/>
                <a:cs typeface="Georgia"/>
              </a:rPr>
              <a:t> </a:t>
            </a:r>
            <a:r>
              <a:rPr sz="1600" spc="-4" dirty="0">
                <a:latin typeface="Georgia"/>
                <a:cs typeface="Georgia"/>
              </a:rPr>
              <a:t>CloudSim</a:t>
            </a:r>
            <a:endParaRPr sz="1600">
              <a:latin typeface="Georgia"/>
              <a:cs typeface="Georgia"/>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4638"/>
            <a:ext cx="8229600" cy="503375"/>
          </a:xfrm>
          <a:prstGeom prst="rect">
            <a:avLst/>
          </a:prstGeom>
        </p:spPr>
        <p:txBody>
          <a:bodyPr vert="horz" wrap="square" lIns="0" tIns="10827" rIns="0" bIns="0" rtlCol="0">
            <a:spAutoFit/>
          </a:bodyPr>
          <a:lstStyle/>
          <a:p>
            <a:pPr marL="11397" marR="4559">
              <a:spcBef>
                <a:spcPts val="85"/>
              </a:spcBef>
            </a:pPr>
            <a:r>
              <a:rPr sz="3200" spc="58" dirty="0">
                <a:solidFill>
                  <a:schemeClr val="tx1"/>
                </a:solidFill>
                <a:effectLst/>
                <a:latin typeface="Times New Roman" pitchFamily="18" charset="0"/>
                <a:cs typeface="Times New Roman" pitchFamily="18" charset="0"/>
              </a:rPr>
              <a:t>Part </a:t>
            </a:r>
            <a:r>
              <a:rPr sz="3200" spc="40" dirty="0">
                <a:solidFill>
                  <a:schemeClr val="tx1"/>
                </a:solidFill>
                <a:effectLst/>
                <a:latin typeface="Times New Roman" pitchFamily="18" charset="0"/>
                <a:cs typeface="Times New Roman" pitchFamily="18" charset="0"/>
              </a:rPr>
              <a:t>2: </a:t>
            </a:r>
            <a:r>
              <a:rPr sz="3200" spc="49" dirty="0">
                <a:solidFill>
                  <a:schemeClr val="tx1"/>
                </a:solidFill>
                <a:effectLst/>
                <a:latin typeface="Times New Roman" pitchFamily="18" charset="0"/>
                <a:cs typeface="Times New Roman" pitchFamily="18" charset="0"/>
              </a:rPr>
              <a:t>How </a:t>
            </a:r>
            <a:r>
              <a:rPr sz="3200" spc="40" dirty="0">
                <a:solidFill>
                  <a:schemeClr val="tx1"/>
                </a:solidFill>
                <a:effectLst/>
                <a:latin typeface="Times New Roman" pitchFamily="18" charset="0"/>
                <a:cs typeface="Times New Roman" pitchFamily="18" charset="0"/>
              </a:rPr>
              <a:t>to </a:t>
            </a:r>
            <a:r>
              <a:rPr sz="3200" spc="54" dirty="0">
                <a:solidFill>
                  <a:schemeClr val="tx1"/>
                </a:solidFill>
                <a:effectLst/>
                <a:latin typeface="Times New Roman" pitchFamily="18" charset="0"/>
                <a:cs typeface="Times New Roman" pitchFamily="18" charset="0"/>
              </a:rPr>
              <a:t>use </a:t>
            </a:r>
            <a:r>
              <a:rPr sz="3200" spc="67" dirty="0">
                <a:solidFill>
                  <a:schemeClr val="tx1"/>
                </a:solidFill>
                <a:effectLst/>
                <a:latin typeface="Times New Roman" pitchFamily="18" charset="0"/>
                <a:cs typeface="Times New Roman" pitchFamily="18" charset="0"/>
              </a:rPr>
              <a:t>Eclipse </a:t>
            </a:r>
            <a:r>
              <a:rPr sz="3200" spc="63" dirty="0">
                <a:solidFill>
                  <a:schemeClr val="tx1"/>
                </a:solidFill>
                <a:effectLst/>
                <a:latin typeface="Times New Roman" pitchFamily="18" charset="0"/>
                <a:cs typeface="Times New Roman" pitchFamily="18" charset="0"/>
              </a:rPr>
              <a:t>with  </a:t>
            </a:r>
            <a:r>
              <a:rPr sz="3200" spc="72" dirty="0">
                <a:solidFill>
                  <a:schemeClr val="tx1"/>
                </a:solidFill>
                <a:effectLst/>
                <a:latin typeface="Times New Roman" pitchFamily="18" charset="0"/>
                <a:cs typeface="Times New Roman" pitchFamily="18" charset="0"/>
              </a:rPr>
              <a:t>CloudSim</a:t>
            </a:r>
          </a:p>
        </p:txBody>
      </p:sp>
      <p:grpSp>
        <p:nvGrpSpPr>
          <p:cNvPr id="3" name="object 3"/>
          <p:cNvGrpSpPr/>
          <p:nvPr/>
        </p:nvGrpSpPr>
        <p:grpSpPr>
          <a:xfrm>
            <a:off x="421610" y="1295400"/>
            <a:ext cx="8312150" cy="5164616"/>
            <a:chOff x="463771" y="1468120"/>
            <a:chExt cx="9143365" cy="5853232"/>
          </a:xfrm>
        </p:grpSpPr>
        <p:sp>
          <p:nvSpPr>
            <p:cNvPr id="4" name="object 4"/>
            <p:cNvSpPr/>
            <p:nvPr/>
          </p:nvSpPr>
          <p:spPr>
            <a:xfrm>
              <a:off x="463771" y="1468120"/>
              <a:ext cx="8253509" cy="58531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52400" y="1524000"/>
            <a:ext cx="8763000" cy="2089835"/>
          </a:xfrm>
          <a:prstGeom prst="rect">
            <a:avLst/>
          </a:prstGeom>
        </p:spPr>
        <p:txBody>
          <a:bodyPr vert="horz" wrap="square" lIns="0" tIns="98584" rIns="0" bIns="0" rtlCol="0">
            <a:spAutoFit/>
          </a:bodyPr>
          <a:lstStyle/>
          <a:p>
            <a:pPr marL="11397">
              <a:spcBef>
                <a:spcPts val="776"/>
              </a:spcBef>
            </a:pPr>
            <a:r>
              <a:rPr sz="2000" spc="112" smtClean="0">
                <a:latin typeface="Times New Roman"/>
                <a:cs typeface="Times New Roman"/>
              </a:rPr>
              <a:t> </a:t>
            </a:r>
            <a:r>
              <a:rPr sz="2900" spc="-4" dirty="0">
                <a:latin typeface="Georgia"/>
                <a:cs typeface="Georgia"/>
              </a:rPr>
              <a:t>Extract Ecplise (in </a:t>
            </a:r>
            <a:r>
              <a:rPr sz="2900" dirty="0">
                <a:latin typeface="Georgia"/>
                <a:cs typeface="Georgia"/>
              </a:rPr>
              <a:t>my </a:t>
            </a:r>
            <a:r>
              <a:rPr sz="2900" spc="-4" dirty="0">
                <a:latin typeface="Georgia"/>
                <a:cs typeface="Georgia"/>
              </a:rPr>
              <a:t>case: </a:t>
            </a:r>
            <a:r>
              <a:rPr sz="2900" spc="-278" dirty="0">
                <a:latin typeface="Georgia"/>
                <a:cs typeface="Georgia"/>
              </a:rPr>
              <a:t>D:\eclipse)</a:t>
            </a:r>
            <a:endParaRPr sz="2900">
              <a:latin typeface="Georgia"/>
              <a:cs typeface="Georgia"/>
            </a:endParaRPr>
          </a:p>
          <a:p>
            <a:pPr marL="318546" marR="445051" indent="-307718">
              <a:spcBef>
                <a:spcPts val="691"/>
              </a:spcBef>
            </a:pPr>
            <a:r>
              <a:rPr sz="2000" spc="94" smtClean="0">
                <a:latin typeface="Times New Roman"/>
                <a:cs typeface="Times New Roman"/>
              </a:rPr>
              <a:t> </a:t>
            </a:r>
            <a:r>
              <a:rPr sz="2900" spc="-4" dirty="0">
                <a:latin typeface="Georgia"/>
                <a:cs typeface="Georgia"/>
              </a:rPr>
              <a:t>Extract cloudsim-3.0.zip (in </a:t>
            </a:r>
            <a:r>
              <a:rPr sz="2900" dirty="0">
                <a:latin typeface="Georgia"/>
                <a:cs typeface="Georgia"/>
              </a:rPr>
              <a:t>my </a:t>
            </a:r>
            <a:r>
              <a:rPr sz="2900" spc="-772" dirty="0">
                <a:latin typeface="Georgia"/>
                <a:cs typeface="Georgia"/>
              </a:rPr>
              <a:t>case </a:t>
            </a:r>
            <a:r>
              <a:rPr sz="2900" spc="-682" dirty="0">
                <a:latin typeface="Georgia"/>
                <a:cs typeface="Georgia"/>
              </a:rPr>
              <a:t> </a:t>
            </a:r>
            <a:r>
              <a:rPr sz="2900" spc="-4" dirty="0">
                <a:latin typeface="Georgia"/>
                <a:cs typeface="Georgia"/>
              </a:rPr>
              <a:t>C:\Users\Habib\Downloads)</a:t>
            </a:r>
            <a:endParaRPr sz="2900">
              <a:latin typeface="Georgia"/>
              <a:cs typeface="Georgia"/>
            </a:endParaRPr>
          </a:p>
          <a:p>
            <a:pPr marL="11397">
              <a:spcBef>
                <a:spcPts val="687"/>
              </a:spcBef>
            </a:pPr>
            <a:r>
              <a:rPr sz="2000" spc="2890" smtClean="0">
                <a:latin typeface="Wingdings"/>
                <a:cs typeface="Wingdings"/>
              </a:rPr>
              <a:t></a:t>
            </a:r>
            <a:r>
              <a:rPr sz="2900" spc="-4" smtClean="0">
                <a:latin typeface="Georgia"/>
                <a:cs typeface="Georgia"/>
              </a:rPr>
              <a:t>To </a:t>
            </a:r>
            <a:r>
              <a:rPr sz="2900" dirty="0">
                <a:latin typeface="Georgia"/>
                <a:cs typeface="Georgia"/>
              </a:rPr>
              <a:t>run </a:t>
            </a:r>
            <a:r>
              <a:rPr sz="2900" spc="-4" dirty="0">
                <a:latin typeface="Georgia"/>
                <a:cs typeface="Georgia"/>
              </a:rPr>
              <a:t>Ecplise, </a:t>
            </a:r>
            <a:r>
              <a:rPr sz="2900" dirty="0">
                <a:latin typeface="Georgia"/>
                <a:cs typeface="Georgia"/>
              </a:rPr>
              <a:t>double </a:t>
            </a:r>
            <a:r>
              <a:rPr sz="2900" spc="-4" dirty="0">
                <a:latin typeface="Georgia"/>
                <a:cs typeface="Georgia"/>
              </a:rPr>
              <a:t>click </a:t>
            </a:r>
            <a:r>
              <a:rPr sz="2900" spc="-238" dirty="0">
                <a:latin typeface="Georgia"/>
                <a:cs typeface="Georgia"/>
              </a:rPr>
              <a:t>eclipse.exe</a:t>
            </a:r>
            <a:endParaRPr sz="2900">
              <a:latin typeface="Georgia"/>
              <a:cs typeface="Georgia"/>
            </a:endParaRPr>
          </a:p>
        </p:txBody>
      </p:sp>
      <p:sp>
        <p:nvSpPr>
          <p:cNvPr id="8" name="object 8"/>
          <p:cNvSpPr/>
          <p:nvPr/>
        </p:nvSpPr>
        <p:spPr>
          <a:xfrm>
            <a:off x="304800" y="3770697"/>
            <a:ext cx="8428853" cy="243774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1610" y="409194"/>
            <a:ext cx="260444" cy="302534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57200" y="1838059"/>
            <a:ext cx="8382000" cy="457784"/>
          </a:xfrm>
          <a:prstGeom prst="rect">
            <a:avLst/>
          </a:prstGeom>
        </p:spPr>
        <p:txBody>
          <a:bodyPr vert="horz" wrap="square" lIns="0" tIns="11397" rIns="0" bIns="0" rtlCol="0">
            <a:spAutoFit/>
          </a:bodyPr>
          <a:lstStyle/>
          <a:p>
            <a:pPr marL="318546" marR="4559" indent="-307718">
              <a:spcBef>
                <a:spcPts val="90"/>
              </a:spcBef>
            </a:pPr>
            <a:r>
              <a:rPr sz="2000" spc="76" smtClean="0">
                <a:latin typeface="Times New Roman"/>
                <a:cs typeface="Times New Roman"/>
              </a:rPr>
              <a:t> </a:t>
            </a:r>
            <a:r>
              <a:rPr sz="2900" dirty="0">
                <a:latin typeface="Georgia"/>
                <a:cs typeface="Georgia"/>
              </a:rPr>
              <a:t>OPEN </a:t>
            </a:r>
            <a:r>
              <a:rPr sz="2900" spc="-4" dirty="0">
                <a:latin typeface="Georgia"/>
                <a:cs typeface="Georgia"/>
              </a:rPr>
              <a:t>ECLIPSE </a:t>
            </a:r>
            <a:r>
              <a:rPr sz="2900" dirty="0">
                <a:latin typeface="Georgia"/>
                <a:cs typeface="Georgia"/>
              </a:rPr>
              <a:t>-&gt; </a:t>
            </a:r>
            <a:r>
              <a:rPr sz="2900" spc="-4" dirty="0">
                <a:latin typeface="Georgia"/>
                <a:cs typeface="Georgia"/>
              </a:rPr>
              <a:t>NEW </a:t>
            </a:r>
            <a:r>
              <a:rPr sz="2900" dirty="0">
                <a:latin typeface="Georgia"/>
                <a:cs typeface="Georgia"/>
              </a:rPr>
              <a:t>-&gt; </a:t>
            </a:r>
            <a:r>
              <a:rPr sz="2900" spc="-780" dirty="0">
                <a:latin typeface="Georgia"/>
                <a:cs typeface="Georgia"/>
              </a:rPr>
              <a:t>JAVA </a:t>
            </a:r>
            <a:r>
              <a:rPr sz="2900" spc="-682" dirty="0">
                <a:latin typeface="Georgia"/>
                <a:cs typeface="Georgia"/>
              </a:rPr>
              <a:t> </a:t>
            </a:r>
            <a:r>
              <a:rPr sz="2900" spc="-4" dirty="0">
                <a:latin typeface="Georgia"/>
                <a:cs typeface="Georgia"/>
              </a:rPr>
              <a:t>PROJECT</a:t>
            </a:r>
            <a:endParaRPr sz="2900">
              <a:latin typeface="Georgia"/>
              <a:cs typeface="Georgia"/>
            </a:endParaRPr>
          </a:p>
        </p:txBody>
      </p:sp>
      <p:sp>
        <p:nvSpPr>
          <p:cNvPr id="4" name="object 4"/>
          <p:cNvSpPr txBox="1"/>
          <p:nvPr/>
        </p:nvSpPr>
        <p:spPr>
          <a:xfrm>
            <a:off x="152400" y="578169"/>
            <a:ext cx="8762999" cy="564931"/>
          </a:xfrm>
          <a:prstGeom prst="rect">
            <a:avLst/>
          </a:prstGeom>
        </p:spPr>
        <p:txBody>
          <a:bodyPr vert="horz" wrap="square" lIns="0" tIns="10827" rIns="0" bIns="0" rtlCol="0">
            <a:spAutoFit/>
          </a:bodyPr>
          <a:lstStyle/>
          <a:p>
            <a:pPr marL="11397" marR="4559">
              <a:spcBef>
                <a:spcPts val="85"/>
              </a:spcBef>
            </a:pPr>
            <a:r>
              <a:rPr sz="3600" b="1" spc="58" dirty="0">
                <a:latin typeface="Times New Roman" pitchFamily="18" charset="0"/>
                <a:cs typeface="Times New Roman" pitchFamily="18" charset="0"/>
              </a:rPr>
              <a:t>Part </a:t>
            </a:r>
            <a:r>
              <a:rPr sz="3600" b="1" spc="40" dirty="0">
                <a:latin typeface="Times New Roman" pitchFamily="18" charset="0"/>
                <a:cs typeface="Times New Roman" pitchFamily="18" charset="0"/>
              </a:rPr>
              <a:t>2: </a:t>
            </a:r>
            <a:r>
              <a:rPr sz="3600" b="1" spc="49" dirty="0">
                <a:latin typeface="Times New Roman" pitchFamily="18" charset="0"/>
                <a:cs typeface="Times New Roman" pitchFamily="18" charset="0"/>
              </a:rPr>
              <a:t>How </a:t>
            </a:r>
            <a:r>
              <a:rPr sz="3600" b="1" spc="40" dirty="0">
                <a:latin typeface="Times New Roman" pitchFamily="18" charset="0"/>
                <a:cs typeface="Times New Roman" pitchFamily="18" charset="0"/>
              </a:rPr>
              <a:t>to </a:t>
            </a:r>
            <a:r>
              <a:rPr sz="3600" b="1" spc="54" dirty="0">
                <a:latin typeface="Times New Roman" pitchFamily="18" charset="0"/>
                <a:cs typeface="Times New Roman" pitchFamily="18" charset="0"/>
              </a:rPr>
              <a:t>use </a:t>
            </a:r>
            <a:r>
              <a:rPr sz="3600" b="1" spc="67" dirty="0">
                <a:latin typeface="Times New Roman" pitchFamily="18" charset="0"/>
                <a:cs typeface="Times New Roman" pitchFamily="18" charset="0"/>
              </a:rPr>
              <a:t>Eclipse </a:t>
            </a:r>
            <a:r>
              <a:rPr sz="3600" b="1" spc="63" dirty="0">
                <a:latin typeface="Times New Roman" pitchFamily="18" charset="0"/>
                <a:cs typeface="Times New Roman" pitchFamily="18" charset="0"/>
              </a:rPr>
              <a:t>with  </a:t>
            </a:r>
            <a:r>
              <a:rPr sz="3600" b="1" spc="72" dirty="0">
                <a:latin typeface="Times New Roman" pitchFamily="18" charset="0"/>
                <a:cs typeface="Times New Roman" pitchFamily="18" charset="0"/>
              </a:rPr>
              <a:t>CloudSim</a:t>
            </a:r>
            <a:endParaRPr sz="3600" b="1">
              <a:latin typeface="Times New Roman" pitchFamily="18" charset="0"/>
              <a:cs typeface="Times New Roman" pitchFamily="18" charset="0"/>
            </a:endParaRPr>
          </a:p>
        </p:txBody>
      </p:sp>
      <p:grpSp>
        <p:nvGrpSpPr>
          <p:cNvPr id="5" name="object 5"/>
          <p:cNvGrpSpPr/>
          <p:nvPr/>
        </p:nvGrpSpPr>
        <p:grpSpPr>
          <a:xfrm>
            <a:off x="421610" y="2787790"/>
            <a:ext cx="8312727" cy="3672728"/>
            <a:chOff x="463771" y="3159495"/>
            <a:chExt cx="9144000" cy="4162425"/>
          </a:xfrm>
        </p:grpSpPr>
        <p:sp>
          <p:nvSpPr>
            <p:cNvPr id="6" name="object 6"/>
            <p:cNvSpPr/>
            <p:nvPr/>
          </p:nvSpPr>
          <p:spPr>
            <a:xfrm>
              <a:off x="465298" y="3159495"/>
              <a:ext cx="9141997" cy="41618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8" name="object 8"/>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68550" y="3892478"/>
              <a:ext cx="8838468" cy="312394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11905"/>
            <a:ext cx="8312150" cy="1258981"/>
            <a:chOff x="463771" y="466825"/>
            <a:chExt cx="9143365" cy="1426845"/>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750265"/>
              <a:ext cx="9143249" cy="1142908"/>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52400" y="592968"/>
            <a:ext cx="8991599" cy="564931"/>
          </a:xfrm>
          <a:prstGeom prst="rect">
            <a:avLst/>
          </a:prstGeom>
        </p:spPr>
        <p:txBody>
          <a:bodyPr vert="horz" wrap="square" lIns="0" tIns="10827" rIns="0" bIns="0" rtlCol="0">
            <a:spAutoFit/>
          </a:bodyPr>
          <a:lstStyle/>
          <a:p>
            <a:pPr marL="11397" marR="4559">
              <a:spcBef>
                <a:spcPts val="85"/>
              </a:spcBef>
            </a:pPr>
            <a:r>
              <a:rPr sz="3600" spc="58" dirty="0">
                <a:solidFill>
                  <a:schemeClr val="tx1"/>
                </a:solidFill>
                <a:effectLst/>
                <a:latin typeface="Times New Roman" pitchFamily="18" charset="0"/>
                <a:cs typeface="Times New Roman" pitchFamily="18" charset="0"/>
              </a:rPr>
              <a:t>Part </a:t>
            </a:r>
            <a:r>
              <a:rPr sz="3600" spc="40" dirty="0">
                <a:solidFill>
                  <a:schemeClr val="tx1"/>
                </a:solidFill>
                <a:effectLst/>
                <a:latin typeface="Times New Roman" pitchFamily="18" charset="0"/>
                <a:cs typeface="Times New Roman" pitchFamily="18" charset="0"/>
              </a:rPr>
              <a:t>2: </a:t>
            </a:r>
            <a:r>
              <a:rPr sz="3600" spc="49" dirty="0">
                <a:solidFill>
                  <a:schemeClr val="tx1"/>
                </a:solidFill>
                <a:effectLst/>
                <a:latin typeface="Times New Roman" pitchFamily="18" charset="0"/>
                <a:cs typeface="Times New Roman" pitchFamily="18" charset="0"/>
              </a:rPr>
              <a:t>How </a:t>
            </a:r>
            <a:r>
              <a:rPr sz="3600" spc="40" dirty="0">
                <a:solidFill>
                  <a:schemeClr val="tx1"/>
                </a:solidFill>
                <a:effectLst/>
                <a:latin typeface="Times New Roman" pitchFamily="18" charset="0"/>
                <a:cs typeface="Times New Roman" pitchFamily="18" charset="0"/>
              </a:rPr>
              <a:t>to </a:t>
            </a:r>
            <a:r>
              <a:rPr sz="3600" spc="54" dirty="0">
                <a:solidFill>
                  <a:schemeClr val="tx1"/>
                </a:solidFill>
                <a:effectLst/>
                <a:latin typeface="Times New Roman" pitchFamily="18" charset="0"/>
                <a:cs typeface="Times New Roman" pitchFamily="18" charset="0"/>
              </a:rPr>
              <a:t>use </a:t>
            </a:r>
            <a:r>
              <a:rPr sz="3600" spc="67" dirty="0">
                <a:solidFill>
                  <a:schemeClr val="tx1"/>
                </a:solidFill>
                <a:effectLst/>
                <a:latin typeface="Times New Roman" pitchFamily="18" charset="0"/>
                <a:cs typeface="Times New Roman" pitchFamily="18" charset="0"/>
              </a:rPr>
              <a:t>Eclipse </a:t>
            </a:r>
            <a:r>
              <a:rPr sz="3600" spc="63" dirty="0">
                <a:solidFill>
                  <a:schemeClr val="tx1"/>
                </a:solidFill>
                <a:effectLst/>
                <a:latin typeface="Times New Roman" pitchFamily="18" charset="0"/>
                <a:cs typeface="Times New Roman" pitchFamily="18" charset="0"/>
              </a:rPr>
              <a:t>with  </a:t>
            </a:r>
            <a:r>
              <a:rPr sz="3600" spc="72" dirty="0">
                <a:solidFill>
                  <a:schemeClr val="tx1"/>
                </a:solidFill>
                <a:effectLst/>
                <a:latin typeface="Times New Roman" pitchFamily="18" charset="0"/>
                <a:cs typeface="Times New Roman" pitchFamily="18" charset="0"/>
              </a:rPr>
              <a:t>CloudSim</a:t>
            </a:r>
          </a:p>
        </p:txBody>
      </p:sp>
      <p:grpSp>
        <p:nvGrpSpPr>
          <p:cNvPr id="6" name="object 6"/>
          <p:cNvGrpSpPr/>
          <p:nvPr/>
        </p:nvGrpSpPr>
        <p:grpSpPr>
          <a:xfrm>
            <a:off x="421610" y="1846577"/>
            <a:ext cx="8312727" cy="4613462"/>
            <a:chOff x="463771" y="2092787"/>
            <a:chExt cx="9144000" cy="5228590"/>
          </a:xfrm>
        </p:grpSpPr>
        <p:sp>
          <p:nvSpPr>
            <p:cNvPr id="7" name="object 7"/>
            <p:cNvSpPr/>
            <p:nvPr/>
          </p:nvSpPr>
          <p:spPr>
            <a:xfrm>
              <a:off x="753310" y="2092787"/>
              <a:ext cx="4288170" cy="180121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65298" y="2092787"/>
              <a:ext cx="9141997" cy="522850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10" name="object 10"/>
            <p:cNvSpPr/>
            <p:nvPr/>
          </p:nvSpPr>
          <p:spPr>
            <a:xfrm>
              <a:off x="753310" y="3892296"/>
              <a:ext cx="4288170" cy="3128701"/>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p:nvPr/>
        </p:nvSpPr>
        <p:spPr>
          <a:xfrm>
            <a:off x="831212" y="1874364"/>
            <a:ext cx="3496541" cy="4248054"/>
          </a:xfrm>
          <a:prstGeom prst="rect">
            <a:avLst/>
          </a:prstGeom>
        </p:spPr>
        <p:txBody>
          <a:bodyPr vert="horz" wrap="square" lIns="0" tIns="76930" rIns="0" bIns="0" rtlCol="0">
            <a:spAutoFit/>
          </a:bodyPr>
          <a:lstStyle/>
          <a:p>
            <a:pPr marL="318546" indent="-307718">
              <a:spcBef>
                <a:spcPts val="606"/>
              </a:spcBef>
              <a:buFont typeface="Arial"/>
              <a:buChar char="•"/>
              <a:tabLst>
                <a:tab pos="318546" algn="l"/>
                <a:tab pos="319115" algn="l"/>
              </a:tabLst>
            </a:pPr>
            <a:r>
              <a:rPr sz="2200" spc="-4" dirty="0">
                <a:latin typeface="Georgia"/>
                <a:cs typeface="Georgia"/>
              </a:rPr>
              <a:t>Write the Project</a:t>
            </a:r>
            <a:r>
              <a:rPr sz="2200" spc="-40" dirty="0">
                <a:latin typeface="Georgia"/>
                <a:cs typeface="Georgia"/>
              </a:rPr>
              <a:t> </a:t>
            </a:r>
            <a:r>
              <a:rPr sz="2200" spc="-4" dirty="0">
                <a:latin typeface="Georgia"/>
                <a:cs typeface="Georgia"/>
              </a:rPr>
              <a:t>Name</a:t>
            </a:r>
            <a:endParaRPr sz="2200">
              <a:latin typeface="Georgia"/>
              <a:cs typeface="Georgia"/>
            </a:endParaRPr>
          </a:p>
          <a:p>
            <a:pPr marL="318546" marR="299171" indent="-307718">
              <a:spcBef>
                <a:spcPts val="516"/>
              </a:spcBef>
              <a:buFont typeface="Arial"/>
              <a:buChar char="•"/>
              <a:tabLst>
                <a:tab pos="318546" algn="l"/>
                <a:tab pos="319115" algn="l"/>
              </a:tabLst>
            </a:pPr>
            <a:r>
              <a:rPr sz="2200" spc="-4" dirty="0">
                <a:latin typeface="Georgia"/>
                <a:cs typeface="Georgia"/>
              </a:rPr>
              <a:t>Untick the USE</a:t>
            </a:r>
            <a:r>
              <a:rPr sz="2200" spc="-76" dirty="0">
                <a:latin typeface="Georgia"/>
                <a:cs typeface="Georgia"/>
              </a:rPr>
              <a:t> </a:t>
            </a:r>
            <a:r>
              <a:rPr sz="2200" spc="-4" dirty="0">
                <a:latin typeface="Georgia"/>
                <a:cs typeface="Georgia"/>
              </a:rPr>
              <a:t>Default  Location</a:t>
            </a:r>
            <a:endParaRPr sz="2200">
              <a:latin typeface="Georgia"/>
              <a:cs typeface="Georgia"/>
            </a:endParaRPr>
          </a:p>
          <a:p>
            <a:pPr marL="318546" marR="243895" indent="-307718">
              <a:spcBef>
                <a:spcPts val="516"/>
              </a:spcBef>
              <a:buFont typeface="Arial"/>
              <a:buChar char="•"/>
              <a:tabLst>
                <a:tab pos="318546" algn="l"/>
                <a:tab pos="319115" algn="l"/>
              </a:tabLst>
            </a:pPr>
            <a:r>
              <a:rPr sz="2200" spc="-4" dirty="0">
                <a:latin typeface="Georgia"/>
                <a:cs typeface="Georgia"/>
              </a:rPr>
              <a:t>Browse and target </a:t>
            </a:r>
            <a:r>
              <a:rPr sz="2200" dirty="0">
                <a:latin typeface="Georgia"/>
                <a:cs typeface="Georgia"/>
              </a:rPr>
              <a:t>it </a:t>
            </a:r>
            <a:r>
              <a:rPr sz="2200" spc="-4" dirty="0">
                <a:latin typeface="Georgia"/>
                <a:cs typeface="Georgia"/>
              </a:rPr>
              <a:t>to  where you extracted the  CloudSim-3.0</a:t>
            </a:r>
            <a:endParaRPr sz="2200">
              <a:latin typeface="Georgia"/>
              <a:cs typeface="Georgia"/>
            </a:endParaRPr>
          </a:p>
          <a:p>
            <a:pPr marL="318546" marR="4559" indent="-307718">
              <a:spcBef>
                <a:spcPts val="516"/>
              </a:spcBef>
              <a:buFont typeface="Arial"/>
              <a:buChar char="•"/>
              <a:tabLst>
                <a:tab pos="318546" algn="l"/>
                <a:tab pos="319115" algn="l"/>
              </a:tabLst>
            </a:pPr>
            <a:r>
              <a:rPr sz="2200" dirty="0">
                <a:latin typeface="Georgia"/>
                <a:cs typeface="Georgia"/>
              </a:rPr>
              <a:t>On JRE </a:t>
            </a:r>
            <a:r>
              <a:rPr sz="2200" spc="-4" dirty="0">
                <a:latin typeface="Georgia"/>
                <a:cs typeface="Georgia"/>
              </a:rPr>
              <a:t>Select</a:t>
            </a:r>
            <a:r>
              <a:rPr sz="2200" spc="-76" dirty="0">
                <a:latin typeface="Georgia"/>
                <a:cs typeface="Georgia"/>
              </a:rPr>
              <a:t> </a:t>
            </a:r>
            <a:r>
              <a:rPr sz="2200" spc="-4" dirty="0">
                <a:latin typeface="Georgia"/>
                <a:cs typeface="Georgia"/>
              </a:rPr>
              <a:t>JavaSE-1.6  </a:t>
            </a:r>
            <a:r>
              <a:rPr sz="2200" dirty="0">
                <a:latin typeface="Georgia"/>
                <a:cs typeface="Georgia"/>
              </a:rPr>
              <a:t>or</a:t>
            </a:r>
            <a:r>
              <a:rPr sz="2200" spc="-9" dirty="0">
                <a:latin typeface="Georgia"/>
                <a:cs typeface="Georgia"/>
              </a:rPr>
              <a:t> </a:t>
            </a:r>
            <a:r>
              <a:rPr sz="2200" spc="-4" dirty="0">
                <a:latin typeface="Georgia"/>
                <a:cs typeface="Georgia"/>
              </a:rPr>
              <a:t>JavaSE-1.7</a:t>
            </a:r>
            <a:endParaRPr sz="2200">
              <a:latin typeface="Georgia"/>
              <a:cs typeface="Georgia"/>
            </a:endParaRPr>
          </a:p>
          <a:p>
            <a:pPr marL="318546" marR="460438" indent="-307718">
              <a:spcBef>
                <a:spcPts val="516"/>
              </a:spcBef>
              <a:buFont typeface="Arial"/>
              <a:buChar char="•"/>
              <a:tabLst>
                <a:tab pos="318546" algn="l"/>
                <a:tab pos="319115" algn="l"/>
              </a:tabLst>
            </a:pPr>
            <a:r>
              <a:rPr sz="2200" spc="-4" dirty="0">
                <a:latin typeface="Georgia"/>
                <a:cs typeface="Georgia"/>
              </a:rPr>
              <a:t>Project Layout</a:t>
            </a:r>
            <a:r>
              <a:rPr sz="2200" spc="-49" dirty="0">
                <a:latin typeface="Georgia"/>
                <a:cs typeface="Georgia"/>
              </a:rPr>
              <a:t> </a:t>
            </a:r>
            <a:r>
              <a:rPr sz="2200" spc="-4" dirty="0">
                <a:latin typeface="Georgia"/>
                <a:cs typeface="Georgia"/>
              </a:rPr>
              <a:t>second  option</a:t>
            </a:r>
            <a:endParaRPr sz="2200">
              <a:latin typeface="Georgia"/>
              <a:cs typeface="Georgia"/>
            </a:endParaRPr>
          </a:p>
          <a:p>
            <a:pPr marL="318546" indent="-307718">
              <a:spcBef>
                <a:spcPts val="516"/>
              </a:spcBef>
              <a:buFont typeface="Arial"/>
              <a:buChar char="•"/>
              <a:tabLst>
                <a:tab pos="318546" algn="l"/>
                <a:tab pos="319115" algn="l"/>
              </a:tabLst>
            </a:pPr>
            <a:r>
              <a:rPr sz="2200" spc="-4" dirty="0">
                <a:latin typeface="Georgia"/>
                <a:cs typeface="Georgia"/>
              </a:rPr>
              <a:t>Click</a:t>
            </a:r>
            <a:r>
              <a:rPr sz="2200" spc="-22" dirty="0">
                <a:latin typeface="Georgia"/>
                <a:cs typeface="Georgia"/>
              </a:rPr>
              <a:t> </a:t>
            </a:r>
            <a:r>
              <a:rPr sz="2200" spc="-4" dirty="0">
                <a:latin typeface="Georgia"/>
                <a:cs typeface="Georgia"/>
              </a:rPr>
              <a:t>Next</a:t>
            </a:r>
            <a:endParaRPr sz="2200">
              <a:latin typeface="Georgia"/>
              <a:cs typeface="Georgia"/>
            </a:endParaRPr>
          </a:p>
        </p:txBody>
      </p:sp>
      <p:sp>
        <p:nvSpPr>
          <p:cNvPr id="12" name="object 12"/>
          <p:cNvSpPr/>
          <p:nvPr/>
        </p:nvSpPr>
        <p:spPr>
          <a:xfrm>
            <a:off x="4703701" y="3434379"/>
            <a:ext cx="4030204" cy="2760619"/>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11905"/>
            <a:ext cx="8312150" cy="1258981"/>
            <a:chOff x="463771" y="466825"/>
            <a:chExt cx="9143365" cy="1426845"/>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750265"/>
              <a:ext cx="9143249" cy="1142908"/>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0" y="592968"/>
            <a:ext cx="8915399" cy="503375"/>
          </a:xfrm>
          <a:prstGeom prst="rect">
            <a:avLst/>
          </a:prstGeom>
        </p:spPr>
        <p:txBody>
          <a:bodyPr vert="horz" wrap="square" lIns="0" tIns="10827" rIns="0" bIns="0" rtlCol="0">
            <a:spAutoFit/>
          </a:bodyPr>
          <a:lstStyle/>
          <a:p>
            <a:pPr marL="11397" marR="4559" algn="ctr">
              <a:spcBef>
                <a:spcPts val="85"/>
              </a:spcBef>
            </a:pPr>
            <a:r>
              <a:rPr sz="3200" spc="58" dirty="0">
                <a:solidFill>
                  <a:schemeClr val="tx1"/>
                </a:solidFill>
                <a:effectLst/>
                <a:latin typeface="Times New Roman" pitchFamily="18" charset="0"/>
                <a:cs typeface="Times New Roman" pitchFamily="18" charset="0"/>
              </a:rPr>
              <a:t>Part </a:t>
            </a:r>
            <a:r>
              <a:rPr sz="3200" spc="40" dirty="0">
                <a:solidFill>
                  <a:schemeClr val="tx1"/>
                </a:solidFill>
                <a:effectLst/>
                <a:latin typeface="Times New Roman" pitchFamily="18" charset="0"/>
                <a:cs typeface="Times New Roman" pitchFamily="18" charset="0"/>
              </a:rPr>
              <a:t>2: </a:t>
            </a:r>
            <a:r>
              <a:rPr sz="3200" spc="49" dirty="0">
                <a:solidFill>
                  <a:schemeClr val="tx1"/>
                </a:solidFill>
                <a:effectLst/>
                <a:latin typeface="Times New Roman" pitchFamily="18" charset="0"/>
                <a:cs typeface="Times New Roman" pitchFamily="18" charset="0"/>
              </a:rPr>
              <a:t>How </a:t>
            </a:r>
            <a:r>
              <a:rPr sz="3200" spc="40" dirty="0">
                <a:solidFill>
                  <a:schemeClr val="tx1"/>
                </a:solidFill>
                <a:effectLst/>
                <a:latin typeface="Times New Roman" pitchFamily="18" charset="0"/>
                <a:cs typeface="Times New Roman" pitchFamily="18" charset="0"/>
              </a:rPr>
              <a:t>to </a:t>
            </a:r>
            <a:r>
              <a:rPr sz="3200" spc="54" dirty="0">
                <a:solidFill>
                  <a:schemeClr val="tx1"/>
                </a:solidFill>
                <a:effectLst/>
                <a:latin typeface="Times New Roman" pitchFamily="18" charset="0"/>
                <a:cs typeface="Times New Roman" pitchFamily="18" charset="0"/>
              </a:rPr>
              <a:t>use </a:t>
            </a:r>
            <a:r>
              <a:rPr sz="3200" spc="67" dirty="0">
                <a:solidFill>
                  <a:schemeClr val="tx1"/>
                </a:solidFill>
                <a:effectLst/>
                <a:latin typeface="Times New Roman" pitchFamily="18" charset="0"/>
                <a:cs typeface="Times New Roman" pitchFamily="18" charset="0"/>
              </a:rPr>
              <a:t>Eclipse </a:t>
            </a:r>
            <a:r>
              <a:rPr sz="3200" spc="63" dirty="0">
                <a:solidFill>
                  <a:schemeClr val="tx1"/>
                </a:solidFill>
                <a:effectLst/>
                <a:latin typeface="Times New Roman" pitchFamily="18" charset="0"/>
                <a:cs typeface="Times New Roman" pitchFamily="18" charset="0"/>
              </a:rPr>
              <a:t>with  </a:t>
            </a:r>
            <a:r>
              <a:rPr sz="3200" spc="72" dirty="0">
                <a:solidFill>
                  <a:schemeClr val="tx1"/>
                </a:solidFill>
                <a:effectLst/>
                <a:latin typeface="Times New Roman" pitchFamily="18" charset="0"/>
                <a:cs typeface="Times New Roman" pitchFamily="18" charset="0"/>
              </a:rPr>
              <a:t>CloudSim</a:t>
            </a:r>
          </a:p>
        </p:txBody>
      </p:sp>
      <p:sp>
        <p:nvSpPr>
          <p:cNvPr id="6" name="object 6"/>
          <p:cNvSpPr/>
          <p:nvPr/>
        </p:nvSpPr>
        <p:spPr>
          <a:xfrm>
            <a:off x="1125366" y="1846577"/>
            <a:ext cx="3457817" cy="158930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262058" y="1930828"/>
            <a:ext cx="2976995" cy="1254863"/>
          </a:xfrm>
          <a:prstGeom prst="rect">
            <a:avLst/>
          </a:prstGeom>
        </p:spPr>
        <p:txBody>
          <a:bodyPr vert="horz" wrap="square" lIns="0" tIns="10827" rIns="0" bIns="0" rtlCol="0">
            <a:spAutoFit/>
          </a:bodyPr>
          <a:lstStyle/>
          <a:p>
            <a:pPr marL="318546" marR="4559" indent="-307718">
              <a:spcBef>
                <a:spcPts val="85"/>
              </a:spcBef>
              <a:buFont typeface="Arial"/>
              <a:buChar char="•"/>
              <a:tabLst>
                <a:tab pos="318546" algn="l"/>
                <a:tab pos="319115" algn="l"/>
              </a:tabLst>
            </a:pPr>
            <a:r>
              <a:rPr sz="2500" spc="-4" dirty="0">
                <a:latin typeface="Georgia"/>
                <a:cs typeface="Georgia"/>
              </a:rPr>
              <a:t>Finally you got</a:t>
            </a:r>
            <a:r>
              <a:rPr sz="2500" spc="-67" dirty="0">
                <a:latin typeface="Georgia"/>
                <a:cs typeface="Georgia"/>
              </a:rPr>
              <a:t> </a:t>
            </a:r>
            <a:r>
              <a:rPr sz="2500" spc="-9" dirty="0">
                <a:latin typeface="Georgia"/>
                <a:cs typeface="Georgia"/>
              </a:rPr>
              <a:t>the  </a:t>
            </a:r>
            <a:r>
              <a:rPr sz="2500" spc="-4" dirty="0">
                <a:latin typeface="Georgia"/>
                <a:cs typeface="Georgia"/>
              </a:rPr>
              <a:t>RIGHT screen</a:t>
            </a:r>
            <a:endParaRPr sz="2500">
              <a:latin typeface="Georgia"/>
              <a:cs typeface="Georgia"/>
            </a:endParaRPr>
          </a:p>
          <a:p>
            <a:pPr marL="318546" indent="-307718">
              <a:spcBef>
                <a:spcPts val="601"/>
              </a:spcBef>
              <a:buFont typeface="Arial"/>
              <a:buChar char="•"/>
              <a:tabLst>
                <a:tab pos="318546" algn="l"/>
                <a:tab pos="319115" algn="l"/>
              </a:tabLst>
            </a:pPr>
            <a:r>
              <a:rPr sz="2500" spc="-4" dirty="0">
                <a:latin typeface="Georgia"/>
                <a:cs typeface="Georgia"/>
              </a:rPr>
              <a:t>Select</a:t>
            </a:r>
            <a:r>
              <a:rPr sz="2500" spc="-31" dirty="0">
                <a:latin typeface="Georgia"/>
                <a:cs typeface="Georgia"/>
              </a:rPr>
              <a:t> </a:t>
            </a:r>
            <a:r>
              <a:rPr sz="2500" spc="-4" dirty="0">
                <a:latin typeface="Georgia"/>
                <a:cs typeface="Georgia"/>
              </a:rPr>
              <a:t>Finish</a:t>
            </a:r>
            <a:endParaRPr sz="2500">
              <a:latin typeface="Georgia"/>
              <a:cs typeface="Georgia"/>
            </a:endParaRPr>
          </a:p>
        </p:txBody>
      </p:sp>
      <p:grpSp>
        <p:nvGrpSpPr>
          <p:cNvPr id="8" name="object 8"/>
          <p:cNvGrpSpPr/>
          <p:nvPr/>
        </p:nvGrpSpPr>
        <p:grpSpPr>
          <a:xfrm>
            <a:off x="421610" y="1673137"/>
            <a:ext cx="8312727" cy="4787153"/>
            <a:chOff x="463771" y="1896222"/>
            <a:chExt cx="9143524" cy="5425130"/>
          </a:xfrm>
        </p:grpSpPr>
        <p:sp>
          <p:nvSpPr>
            <p:cNvPr id="9" name="object 9"/>
            <p:cNvSpPr/>
            <p:nvPr/>
          </p:nvSpPr>
          <p:spPr>
            <a:xfrm>
              <a:off x="465298" y="1896222"/>
              <a:ext cx="9141997" cy="542507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11" name="object 11"/>
            <p:cNvSpPr/>
            <p:nvPr/>
          </p:nvSpPr>
          <p:spPr>
            <a:xfrm>
              <a:off x="1237902" y="3892296"/>
              <a:ext cx="3803599" cy="26486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174071" y="3892296"/>
              <a:ext cx="4433224" cy="3128701"/>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762000"/>
            <a:ext cx="8839200" cy="565506"/>
          </a:xfrm>
          <a:prstGeom prst="rect">
            <a:avLst/>
          </a:prstGeom>
        </p:spPr>
        <p:txBody>
          <a:bodyPr vert="horz" wrap="square" lIns="0" tIns="11397" rIns="0" bIns="0" rtlCol="0">
            <a:spAutoFit/>
          </a:bodyPr>
          <a:lstStyle/>
          <a:p>
            <a:pPr marL="11397" algn="ctr">
              <a:spcBef>
                <a:spcPts val="90"/>
              </a:spcBef>
            </a:pPr>
            <a:r>
              <a:rPr sz="3600" spc="63" dirty="0">
                <a:solidFill>
                  <a:schemeClr val="tx1"/>
                </a:solidFill>
                <a:latin typeface="Times New Roman" pitchFamily="18" charset="0"/>
                <a:cs typeface="Times New Roman" pitchFamily="18" charset="0"/>
              </a:rPr>
              <a:t>Part </a:t>
            </a:r>
            <a:r>
              <a:rPr sz="3600" spc="40" dirty="0">
                <a:solidFill>
                  <a:schemeClr val="tx1"/>
                </a:solidFill>
                <a:latin typeface="Times New Roman" pitchFamily="18" charset="0"/>
                <a:cs typeface="Times New Roman" pitchFamily="18" charset="0"/>
              </a:rPr>
              <a:t>3: </a:t>
            </a:r>
            <a:r>
              <a:rPr sz="3600" spc="76" dirty="0">
                <a:solidFill>
                  <a:schemeClr val="tx1"/>
                </a:solidFill>
                <a:latin typeface="Times New Roman" pitchFamily="18" charset="0"/>
                <a:cs typeface="Times New Roman" pitchFamily="18" charset="0"/>
              </a:rPr>
              <a:t>Simulation</a:t>
            </a:r>
            <a:r>
              <a:rPr sz="3600" spc="372" dirty="0">
                <a:solidFill>
                  <a:schemeClr val="tx1"/>
                </a:solidFill>
                <a:latin typeface="Times New Roman" pitchFamily="18" charset="0"/>
                <a:cs typeface="Times New Roman" pitchFamily="18" charset="0"/>
              </a:rPr>
              <a:t> </a:t>
            </a:r>
            <a:r>
              <a:rPr sz="3600" spc="72" dirty="0">
                <a:solidFill>
                  <a:schemeClr val="tx1"/>
                </a:solidFill>
                <a:latin typeface="Times New Roman" pitchFamily="18" charset="0"/>
                <a:cs typeface="Times New Roman" pitchFamily="18" charset="0"/>
              </a:rPr>
              <a:t>Example</a:t>
            </a:r>
            <a:endParaRPr sz="3600">
              <a:solidFill>
                <a:schemeClr val="tx1"/>
              </a:solidFill>
              <a:latin typeface="Times New Roman" pitchFamily="18" charset="0"/>
              <a:cs typeface="Times New Roman" pitchFamily="18" charset="0"/>
            </a:endParaRPr>
          </a:p>
        </p:txBody>
      </p:sp>
      <p:grpSp>
        <p:nvGrpSpPr>
          <p:cNvPr id="3" name="object 3"/>
          <p:cNvGrpSpPr/>
          <p:nvPr/>
        </p:nvGrpSpPr>
        <p:grpSpPr>
          <a:xfrm>
            <a:off x="421610" y="3434538"/>
            <a:ext cx="8312150" cy="3025480"/>
            <a:chOff x="463771" y="3892475"/>
            <a:chExt cx="9143365" cy="3428877"/>
          </a:xfrm>
        </p:grpSpPr>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a:spLocks noGrp="1"/>
          </p:cNvSpPr>
          <p:nvPr>
            <p:ph type="body" idx="1"/>
          </p:nvPr>
        </p:nvSpPr>
        <p:spPr>
          <a:xfrm>
            <a:off x="228600" y="1676400"/>
            <a:ext cx="8610600" cy="2950926"/>
          </a:xfrm>
          <a:prstGeom prst="rect">
            <a:avLst/>
          </a:prstGeom>
        </p:spPr>
        <p:txBody>
          <a:bodyPr vert="horz" wrap="square" lIns="0" tIns="351907" rIns="0" bIns="0" rtlCol="0">
            <a:spAutoFit/>
          </a:bodyPr>
          <a:lstStyle/>
          <a:p>
            <a:pPr marL="585805" marR="4559" indent="-307718">
              <a:spcBef>
                <a:spcPts val="90"/>
              </a:spcBef>
            </a:pPr>
            <a:r>
              <a:rPr sz="2000" spc="2890" dirty="0">
                <a:latin typeface="Wingdings"/>
                <a:cs typeface="Wingdings"/>
              </a:rPr>
              <a:t></a:t>
            </a:r>
            <a:r>
              <a:rPr sz="2000" spc="121" dirty="0">
                <a:latin typeface="Times New Roman"/>
                <a:cs typeface="Times New Roman"/>
              </a:rPr>
              <a:t> </a:t>
            </a:r>
            <a:r>
              <a:rPr spc="-4" dirty="0"/>
              <a:t>CloudSimExample1.java </a:t>
            </a:r>
            <a:r>
              <a:rPr dirty="0"/>
              <a:t>: </a:t>
            </a:r>
            <a:r>
              <a:rPr spc="-4" dirty="0"/>
              <a:t>shows how </a:t>
            </a:r>
            <a:r>
              <a:rPr spc="-395" dirty="0"/>
              <a:t>to  </a:t>
            </a:r>
            <a:r>
              <a:rPr spc="-4" dirty="0"/>
              <a:t>create </a:t>
            </a:r>
            <a:r>
              <a:rPr dirty="0"/>
              <a:t>a </a:t>
            </a:r>
            <a:r>
              <a:rPr spc="-4" dirty="0"/>
              <a:t>datacenter with </a:t>
            </a:r>
            <a:r>
              <a:rPr dirty="0"/>
              <a:t>one </a:t>
            </a:r>
            <a:r>
              <a:rPr spc="-4" dirty="0"/>
              <a:t>host </a:t>
            </a:r>
            <a:r>
              <a:rPr dirty="0"/>
              <a:t>and run  one </a:t>
            </a:r>
            <a:r>
              <a:rPr spc="-4" dirty="0"/>
              <a:t>cloudlet </a:t>
            </a:r>
            <a:r>
              <a:rPr dirty="0"/>
              <a:t>on</a:t>
            </a:r>
            <a:r>
              <a:rPr spc="-40" dirty="0"/>
              <a:t> </a:t>
            </a:r>
            <a:r>
              <a:rPr spc="-4" dirty="0"/>
              <a:t>it</a:t>
            </a:r>
            <a:endParaRPr sz="2000">
              <a:latin typeface="Times New Roman"/>
              <a:cs typeface="Times New Roman"/>
            </a:endParaRPr>
          </a:p>
          <a:p>
            <a:pPr marL="585805" marR="4559" indent="-307718">
              <a:spcBef>
                <a:spcPts val="691"/>
              </a:spcBef>
            </a:pPr>
            <a:r>
              <a:rPr sz="2000" spc="2890" dirty="0">
                <a:latin typeface="Wingdings"/>
                <a:cs typeface="Wingdings"/>
              </a:rPr>
              <a:t></a:t>
            </a:r>
            <a:r>
              <a:rPr sz="2000" spc="117" dirty="0">
                <a:latin typeface="Times New Roman"/>
                <a:cs typeface="Times New Roman"/>
              </a:rPr>
              <a:t> </a:t>
            </a:r>
            <a:r>
              <a:rPr spc="-4" dirty="0"/>
              <a:t>CloudSimExample2.java </a:t>
            </a:r>
            <a:r>
              <a:rPr dirty="0"/>
              <a:t>: </a:t>
            </a:r>
            <a:r>
              <a:rPr spc="-4" dirty="0"/>
              <a:t>shows how </a:t>
            </a:r>
            <a:r>
              <a:rPr spc="-579" dirty="0"/>
              <a:t>to  </a:t>
            </a:r>
            <a:r>
              <a:rPr spc="-4" dirty="0"/>
              <a:t>create </a:t>
            </a:r>
            <a:r>
              <a:rPr dirty="0"/>
              <a:t>a </a:t>
            </a:r>
            <a:r>
              <a:rPr spc="-4" dirty="0"/>
              <a:t>datacenter with </a:t>
            </a:r>
            <a:r>
              <a:rPr dirty="0"/>
              <a:t>one </a:t>
            </a:r>
            <a:r>
              <a:rPr spc="-4" dirty="0"/>
              <a:t>host </a:t>
            </a:r>
            <a:r>
              <a:rPr dirty="0"/>
              <a:t>and run  two </a:t>
            </a:r>
            <a:r>
              <a:rPr spc="-4" dirty="0"/>
              <a:t>cloudlets </a:t>
            </a:r>
            <a:r>
              <a:rPr dirty="0"/>
              <a:t>on</a:t>
            </a:r>
            <a:r>
              <a:rPr spc="-40" dirty="0"/>
              <a:t> </a:t>
            </a:r>
            <a:r>
              <a:rPr spc="-4" dirty="0"/>
              <a:t>it</a:t>
            </a:r>
            <a:endParaRPr sz="2000">
              <a:latin typeface="Times New Roman"/>
              <a:cs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p:cNvSpPr>
          <p:nvPr/>
        </p:nvSpPr>
        <p:spPr bwMode="auto">
          <a:xfrm>
            <a:off x="304801" y="928688"/>
            <a:ext cx="8553450" cy="5262562"/>
          </a:xfrm>
          <a:prstGeom prst="rect">
            <a:avLst/>
          </a:prstGeom>
          <a:noFill/>
          <a:ln w="9525">
            <a:noFill/>
            <a:miter lim="800000"/>
            <a:headEnd/>
            <a:tailEnd/>
          </a:ln>
        </p:spPr>
        <p:txBody>
          <a:bodyPr wrap="square">
            <a:spAutoFit/>
          </a:bodyPr>
          <a:lstStyle/>
          <a:p>
            <a:endParaRPr lang="en-US" sz="2400" dirty="0">
              <a:solidFill>
                <a:schemeClr val="tx1"/>
              </a:solidFill>
              <a:latin typeface="Times New Roman" pitchFamily="18" charset="0"/>
              <a:cs typeface="Times New Roman" pitchFamily="18" charset="0"/>
            </a:endParaRPr>
          </a:p>
          <a:p>
            <a:pPr>
              <a:buFont typeface="Arial" charset="0"/>
              <a:buChar char="•"/>
            </a:pPr>
            <a:r>
              <a:rPr lang="en-US" sz="2400" dirty="0">
                <a:solidFill>
                  <a:schemeClr val="tx1"/>
                </a:solidFill>
                <a:latin typeface="Times New Roman" pitchFamily="18" charset="0"/>
                <a:cs typeface="Times New Roman" pitchFamily="18" charset="0"/>
              </a:rPr>
              <a:t>It is forecast that between 50-60 billion devices will be added to the internet by 2025 </a:t>
            </a:r>
          </a:p>
          <a:p>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•43 trillion gigabytes of data will be generated and will need to be processed in cloud data centers.</a:t>
            </a:r>
          </a:p>
          <a:p>
            <a:endParaRPr lang="en-US" sz="2400" dirty="0">
              <a:solidFill>
                <a:schemeClr val="tx1"/>
              </a:solidFill>
              <a:latin typeface="Times New Roman" pitchFamily="18" charset="0"/>
              <a:cs typeface="Times New Roman" pitchFamily="18" charset="0"/>
            </a:endParaRPr>
          </a:p>
          <a:p>
            <a:pPr>
              <a:buFont typeface="Arial" charset="0"/>
              <a:buChar char="•"/>
            </a:pPr>
            <a:r>
              <a:rPr lang="en-US" sz="2400" dirty="0">
                <a:solidFill>
                  <a:schemeClr val="tx1"/>
                </a:solidFill>
                <a:latin typeface="Times New Roman" pitchFamily="18" charset="0"/>
                <a:cs typeface="Times New Roman" pitchFamily="18" charset="0"/>
              </a:rPr>
              <a:t> Increasing capacity means buying more servers/infrastructure.</a:t>
            </a:r>
          </a:p>
          <a:p>
            <a:endParaRPr lang="en-US" sz="2400" dirty="0">
              <a:solidFill>
                <a:schemeClr val="tx1"/>
              </a:solidFill>
              <a:latin typeface="Times New Roman" pitchFamily="18" charset="0"/>
              <a:cs typeface="Times New Roman" pitchFamily="18" charset="0"/>
            </a:endParaRPr>
          </a:p>
          <a:p>
            <a:pPr>
              <a:buFont typeface="Arial" charset="0"/>
              <a:buChar char="•"/>
            </a:pPr>
            <a:r>
              <a:rPr lang="en-US" sz="2400" dirty="0">
                <a:solidFill>
                  <a:schemeClr val="tx1"/>
                </a:solidFill>
                <a:latin typeface="Times New Roman" pitchFamily="18" charset="0"/>
                <a:cs typeface="Times New Roman" pitchFamily="18" charset="0"/>
              </a:rPr>
              <a:t>Lead time for new capacity could be up to 1-2 years or more.</a:t>
            </a:r>
          </a:p>
          <a:p>
            <a:endParaRPr lang="en-US" sz="2400" dirty="0">
              <a:solidFill>
                <a:schemeClr val="tx1"/>
              </a:solidFill>
              <a:latin typeface="Times New Roman" pitchFamily="18" charset="0"/>
              <a:cs typeface="Times New Roman" pitchFamily="18" charset="0"/>
            </a:endParaRPr>
          </a:p>
          <a:p>
            <a:pPr>
              <a:buFont typeface="Arial" charset="0"/>
              <a:buChar char="•"/>
            </a:pPr>
            <a:endParaRPr lang="en-US" sz="2400" dirty="0">
              <a:solidFill>
                <a:schemeClr val="tx1"/>
              </a:solidFill>
              <a:latin typeface="Times New Roman" pitchFamily="18" charset="0"/>
              <a:cs typeface="Times New Roman" pitchFamily="18" charset="0"/>
            </a:endParaRPr>
          </a:p>
          <a:p>
            <a:endParaRPr lang="en-US" sz="2400" dirty="0">
              <a:solidFill>
                <a:schemeClr val="tx1"/>
              </a:solidFill>
              <a:latin typeface="Times New Roman" pitchFamily="18" charset="0"/>
              <a:cs typeface="Times New Roman" pitchFamily="18" charset="0"/>
            </a:endParaRPr>
          </a:p>
          <a:p>
            <a:endParaRPr lang="en-US" sz="2400" dirty="0">
              <a:solidFill>
                <a:schemeClr val="tx1"/>
              </a:solidFill>
              <a:latin typeface="Times New Roman" pitchFamily="18" charset="0"/>
              <a:cs typeface="Times New Roman" pitchFamily="18" charset="0"/>
            </a:endParaRPr>
          </a:p>
        </p:txBody>
      </p:sp>
      <p:sp>
        <p:nvSpPr>
          <p:cNvPr id="8195" name="Title 2"/>
          <p:cNvSpPr>
            <a:spLocks noGrp="1"/>
          </p:cNvSpPr>
          <p:nvPr>
            <p:ph type="title"/>
          </p:nvPr>
        </p:nvSpPr>
        <p:spPr>
          <a:xfrm>
            <a:off x="457200" y="274638"/>
            <a:ext cx="8229600" cy="939800"/>
          </a:xfrm>
        </p:spPr>
        <p:txBody>
          <a:bodyPr>
            <a:noAutofit/>
          </a:bodyPr>
          <a:lstStyle/>
          <a:p>
            <a:pPr algn="ctr" eaLnBrk="1" hangingPunct="1"/>
            <a:r>
              <a:rPr lang="en-US" sz="3200" b="1" dirty="0" smtClean="0">
                <a:solidFill>
                  <a:schemeClr val="tx1"/>
                </a:solidFill>
                <a:latin typeface="Times New Roman" pitchFamily="18" charset="0"/>
                <a:cs typeface="Times New Roman" pitchFamily="18" charset="0"/>
              </a:rPr>
              <a:t/>
            </a:r>
            <a:br>
              <a:rPr lang="en-US" sz="3200" b="1" dirty="0" smtClean="0">
                <a:solidFill>
                  <a:schemeClr val="tx1"/>
                </a:solidFill>
                <a:latin typeface="Times New Roman" pitchFamily="18" charset="0"/>
                <a:cs typeface="Times New Roman" pitchFamily="18" charset="0"/>
              </a:rPr>
            </a:br>
            <a:r>
              <a:rPr lang="en-US" sz="3200" b="1" dirty="0" smtClean="0">
                <a:solidFill>
                  <a:schemeClr val="tx1"/>
                </a:solidFill>
                <a:latin typeface="Times New Roman" pitchFamily="18" charset="0"/>
                <a:cs typeface="Times New Roman" pitchFamily="18" charset="0"/>
              </a:rPr>
              <a:t>Why Cloud Computing?</a:t>
            </a:r>
            <a:r>
              <a:rPr lang="en-US" sz="3200" dirty="0" smtClean="0">
                <a:solidFill>
                  <a:schemeClr val="tx1"/>
                </a:solidFill>
                <a:latin typeface="Times New Roman" pitchFamily="18" charset="0"/>
                <a:cs typeface="Times New Roman" pitchFamily="18" charset="0"/>
              </a:rPr>
              <a:t/>
            </a:r>
            <a:br>
              <a:rPr lang="en-US" sz="3200" dirty="0" smtClean="0">
                <a:solidFill>
                  <a:schemeClr val="tx1"/>
                </a:solidFill>
                <a:latin typeface="Times New Roman" pitchFamily="18" charset="0"/>
                <a:cs typeface="Times New Roman" pitchFamily="18" charset="0"/>
              </a:rPr>
            </a:br>
            <a:endParaRPr lang="en-US" sz="3200"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1610" y="409194"/>
            <a:ext cx="260444" cy="302534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08786" y="1703601"/>
            <a:ext cx="7076786" cy="1396503"/>
          </a:xfrm>
          <a:prstGeom prst="rect">
            <a:avLst/>
          </a:prstGeom>
        </p:spPr>
        <p:txBody>
          <a:bodyPr vert="horz" wrap="square" lIns="0" tIns="11397" rIns="0" bIns="0" rtlCol="0">
            <a:spAutoFit/>
          </a:bodyPr>
          <a:lstStyle/>
          <a:p>
            <a:pPr marL="318546" marR="4559" indent="-307718">
              <a:spcBef>
                <a:spcPts val="90"/>
              </a:spcBef>
            </a:pPr>
            <a:r>
              <a:rPr sz="2000" spc="2890" dirty="0">
                <a:latin typeface="Wingdings"/>
                <a:cs typeface="Wingdings"/>
              </a:rPr>
              <a:t></a:t>
            </a:r>
            <a:r>
              <a:rPr sz="2000" spc="2890" dirty="0">
                <a:latin typeface="Times New Roman"/>
                <a:cs typeface="Times New Roman"/>
              </a:rPr>
              <a:t> </a:t>
            </a:r>
            <a:r>
              <a:rPr sz="2900" spc="-4" dirty="0">
                <a:latin typeface="Georgia"/>
                <a:cs typeface="Georgia"/>
              </a:rPr>
              <a:t>To create class </a:t>
            </a:r>
            <a:r>
              <a:rPr sz="2900" dirty="0">
                <a:latin typeface="Georgia"/>
                <a:cs typeface="Georgia"/>
              </a:rPr>
              <a:t>just </a:t>
            </a:r>
            <a:r>
              <a:rPr sz="2900" spc="-4" dirty="0">
                <a:latin typeface="Georgia"/>
                <a:cs typeface="Georgia"/>
              </a:rPr>
              <a:t>right click </a:t>
            </a:r>
            <a:r>
              <a:rPr sz="2900" dirty="0">
                <a:latin typeface="Georgia"/>
                <a:cs typeface="Georgia"/>
              </a:rPr>
              <a:t>from  </a:t>
            </a:r>
            <a:r>
              <a:rPr sz="2900" spc="-4" dirty="0">
                <a:latin typeface="Georgia"/>
                <a:cs typeface="Georgia"/>
              </a:rPr>
              <a:t>“org.cloudbus.cloudsim.examples”, select  </a:t>
            </a:r>
            <a:r>
              <a:rPr sz="2900" dirty="0">
                <a:latin typeface="Georgia"/>
                <a:cs typeface="Georgia"/>
              </a:rPr>
              <a:t>“New” </a:t>
            </a:r>
            <a:r>
              <a:rPr sz="2900" spc="-4" dirty="0">
                <a:latin typeface="Georgia"/>
                <a:cs typeface="Georgia"/>
              </a:rPr>
              <a:t>then</a:t>
            </a:r>
            <a:r>
              <a:rPr sz="2900" spc="-40" dirty="0">
                <a:latin typeface="Georgia"/>
                <a:cs typeface="Georgia"/>
              </a:rPr>
              <a:t> </a:t>
            </a:r>
            <a:r>
              <a:rPr sz="2900" spc="-4" dirty="0">
                <a:latin typeface="Georgia"/>
                <a:cs typeface="Georgia"/>
              </a:rPr>
              <a:t>“Class”</a:t>
            </a:r>
            <a:endParaRPr sz="2900">
              <a:latin typeface="Georgia"/>
              <a:cs typeface="Georgia"/>
            </a:endParaRPr>
          </a:p>
        </p:txBody>
      </p:sp>
      <p:sp>
        <p:nvSpPr>
          <p:cNvPr id="4" name="object 4"/>
          <p:cNvSpPr txBox="1"/>
          <p:nvPr/>
        </p:nvSpPr>
        <p:spPr>
          <a:xfrm>
            <a:off x="768865" y="880708"/>
            <a:ext cx="7780482" cy="564931"/>
          </a:xfrm>
          <a:prstGeom prst="rect">
            <a:avLst/>
          </a:prstGeom>
        </p:spPr>
        <p:txBody>
          <a:bodyPr vert="horz" wrap="square" lIns="0" tIns="10827" rIns="0" bIns="0" rtlCol="0">
            <a:spAutoFit/>
          </a:bodyPr>
          <a:lstStyle/>
          <a:p>
            <a:pPr marL="11397">
              <a:spcBef>
                <a:spcPts val="85"/>
              </a:spcBef>
            </a:pPr>
            <a:r>
              <a:rPr sz="3600" spc="67" dirty="0">
                <a:latin typeface="Georgia"/>
                <a:cs typeface="Georgia"/>
              </a:rPr>
              <a:t>Step1: </a:t>
            </a:r>
            <a:r>
              <a:rPr sz="3600" spc="54" dirty="0">
                <a:latin typeface="Georgia"/>
                <a:cs typeface="Georgia"/>
              </a:rPr>
              <a:t>Run </a:t>
            </a:r>
            <a:r>
              <a:rPr sz="3600" spc="67" dirty="0">
                <a:latin typeface="Georgia"/>
                <a:cs typeface="Georgia"/>
              </a:rPr>
              <a:t>example using</a:t>
            </a:r>
            <a:r>
              <a:rPr sz="3600" spc="570" dirty="0">
                <a:latin typeface="Georgia"/>
                <a:cs typeface="Georgia"/>
              </a:rPr>
              <a:t> </a:t>
            </a:r>
            <a:r>
              <a:rPr sz="3600" spc="72" dirty="0">
                <a:latin typeface="Georgia"/>
                <a:cs typeface="Georgia"/>
              </a:rPr>
              <a:t>CloudSim</a:t>
            </a:r>
            <a:endParaRPr sz="3600">
              <a:latin typeface="Georgia"/>
              <a:cs typeface="Georgia"/>
            </a:endParaRPr>
          </a:p>
        </p:txBody>
      </p:sp>
      <p:grpSp>
        <p:nvGrpSpPr>
          <p:cNvPr id="5" name="object 5"/>
          <p:cNvGrpSpPr/>
          <p:nvPr/>
        </p:nvGrpSpPr>
        <p:grpSpPr>
          <a:xfrm>
            <a:off x="421610" y="2963946"/>
            <a:ext cx="8312727" cy="3496235"/>
            <a:chOff x="463771" y="3359139"/>
            <a:chExt cx="9144000" cy="3962400"/>
          </a:xfrm>
        </p:grpSpPr>
        <p:sp>
          <p:nvSpPr>
            <p:cNvPr id="6" name="object 6"/>
            <p:cNvSpPr/>
            <p:nvPr/>
          </p:nvSpPr>
          <p:spPr>
            <a:xfrm>
              <a:off x="465298" y="3359139"/>
              <a:ext cx="9141997" cy="396215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8" name="object 8"/>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92359" y="3892478"/>
              <a:ext cx="8914662" cy="3200140"/>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1610" y="409194"/>
            <a:ext cx="260444" cy="302534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08786" y="1770825"/>
            <a:ext cx="6161809" cy="457784"/>
          </a:xfrm>
          <a:prstGeom prst="rect">
            <a:avLst/>
          </a:prstGeom>
        </p:spPr>
        <p:txBody>
          <a:bodyPr vert="horz" wrap="square" lIns="0" tIns="11397" rIns="0" bIns="0" rtlCol="0">
            <a:spAutoFit/>
          </a:bodyPr>
          <a:lstStyle/>
          <a:p>
            <a:pPr marL="11397">
              <a:spcBef>
                <a:spcPts val="90"/>
              </a:spcBef>
            </a:pPr>
            <a:r>
              <a:rPr sz="2000" spc="2890" dirty="0">
                <a:latin typeface="Wingdings"/>
                <a:cs typeface="Wingdings"/>
              </a:rPr>
              <a:t></a:t>
            </a:r>
            <a:r>
              <a:rPr sz="2000" spc="135" dirty="0">
                <a:latin typeface="Times New Roman"/>
                <a:cs typeface="Times New Roman"/>
              </a:rPr>
              <a:t> </a:t>
            </a:r>
            <a:r>
              <a:rPr sz="2900" spc="-4" dirty="0">
                <a:latin typeface="Georgia"/>
                <a:cs typeface="Georgia"/>
              </a:rPr>
              <a:t>Write Class </a:t>
            </a:r>
            <a:r>
              <a:rPr sz="2900" dirty="0">
                <a:latin typeface="Georgia"/>
                <a:cs typeface="Georgia"/>
              </a:rPr>
              <a:t>name and </a:t>
            </a:r>
            <a:r>
              <a:rPr sz="2900" spc="-4" dirty="0">
                <a:latin typeface="Georgia"/>
                <a:cs typeface="Georgia"/>
              </a:rPr>
              <a:t>click </a:t>
            </a:r>
            <a:r>
              <a:rPr sz="2900" spc="-386" dirty="0">
                <a:latin typeface="Georgia"/>
                <a:cs typeface="Georgia"/>
              </a:rPr>
              <a:t>“Finish”</a:t>
            </a:r>
            <a:endParaRPr sz="2900">
              <a:latin typeface="Georgia"/>
              <a:cs typeface="Georgia"/>
            </a:endParaRPr>
          </a:p>
        </p:txBody>
      </p:sp>
      <p:sp>
        <p:nvSpPr>
          <p:cNvPr id="4" name="object 4"/>
          <p:cNvSpPr txBox="1"/>
          <p:nvPr/>
        </p:nvSpPr>
        <p:spPr>
          <a:xfrm>
            <a:off x="768866" y="847092"/>
            <a:ext cx="7839364" cy="564931"/>
          </a:xfrm>
          <a:prstGeom prst="rect">
            <a:avLst/>
          </a:prstGeom>
        </p:spPr>
        <p:txBody>
          <a:bodyPr vert="horz" wrap="square" lIns="0" tIns="10827" rIns="0" bIns="0" rtlCol="0">
            <a:spAutoFit/>
          </a:bodyPr>
          <a:lstStyle/>
          <a:p>
            <a:pPr marL="11397">
              <a:spcBef>
                <a:spcPts val="85"/>
              </a:spcBef>
            </a:pPr>
            <a:r>
              <a:rPr sz="3600" spc="67" dirty="0">
                <a:latin typeface="Georgia"/>
                <a:cs typeface="Georgia"/>
              </a:rPr>
              <a:t>Step2: </a:t>
            </a:r>
            <a:r>
              <a:rPr sz="3600" spc="54" dirty="0">
                <a:latin typeface="Georgia"/>
                <a:cs typeface="Georgia"/>
              </a:rPr>
              <a:t>Run </a:t>
            </a:r>
            <a:r>
              <a:rPr sz="3600" spc="67" dirty="0">
                <a:latin typeface="Georgia"/>
                <a:cs typeface="Georgia"/>
              </a:rPr>
              <a:t>example using</a:t>
            </a:r>
            <a:r>
              <a:rPr sz="3600" spc="556" dirty="0">
                <a:latin typeface="Georgia"/>
                <a:cs typeface="Georgia"/>
              </a:rPr>
              <a:t> </a:t>
            </a:r>
            <a:r>
              <a:rPr sz="3600" spc="72" dirty="0">
                <a:latin typeface="Georgia"/>
                <a:cs typeface="Georgia"/>
              </a:rPr>
              <a:t>CloudSim</a:t>
            </a:r>
            <a:endParaRPr sz="3600">
              <a:latin typeface="Georgia"/>
              <a:cs typeface="Georgia"/>
            </a:endParaRPr>
          </a:p>
        </p:txBody>
      </p:sp>
      <p:grpSp>
        <p:nvGrpSpPr>
          <p:cNvPr id="5" name="object 5"/>
          <p:cNvGrpSpPr/>
          <p:nvPr/>
        </p:nvGrpSpPr>
        <p:grpSpPr>
          <a:xfrm>
            <a:off x="421610" y="2224412"/>
            <a:ext cx="8312727" cy="4235824"/>
            <a:chOff x="463771" y="2521000"/>
            <a:chExt cx="9144000" cy="4800600"/>
          </a:xfrm>
        </p:grpSpPr>
        <p:sp>
          <p:nvSpPr>
            <p:cNvPr id="6" name="object 6"/>
            <p:cNvSpPr/>
            <p:nvPr/>
          </p:nvSpPr>
          <p:spPr>
            <a:xfrm>
              <a:off x="465298" y="2521000"/>
              <a:ext cx="9141997" cy="480029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8" name="object 8"/>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68550" y="3892478"/>
              <a:ext cx="8838468" cy="3190999"/>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150" cy="3025588"/>
            <a:chOff x="463771" y="463753"/>
            <a:chExt cx="9143365" cy="3429000"/>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08786" y="1550847"/>
            <a:ext cx="7625614" cy="1540967"/>
          </a:xfrm>
          <a:prstGeom prst="rect">
            <a:avLst/>
          </a:prstGeom>
        </p:spPr>
        <p:txBody>
          <a:bodyPr vert="horz" wrap="square" lIns="0" tIns="98584" rIns="0" bIns="0" rtlCol="0">
            <a:spAutoFit/>
          </a:bodyPr>
          <a:lstStyle/>
          <a:p>
            <a:pPr marL="11397">
              <a:spcBef>
                <a:spcPts val="776"/>
              </a:spcBef>
            </a:pPr>
            <a:r>
              <a:rPr sz="2000" spc="2890" dirty="0">
                <a:latin typeface="Wingdings"/>
                <a:cs typeface="Wingdings"/>
              </a:rPr>
              <a:t></a:t>
            </a:r>
            <a:r>
              <a:rPr sz="2000" spc="85" dirty="0">
                <a:latin typeface="Times New Roman"/>
                <a:cs typeface="Times New Roman"/>
              </a:rPr>
              <a:t> </a:t>
            </a:r>
            <a:r>
              <a:rPr sz="2900" spc="-4" dirty="0">
                <a:latin typeface="Georgia"/>
                <a:cs typeface="Georgia"/>
              </a:rPr>
              <a:t>To </a:t>
            </a:r>
            <a:r>
              <a:rPr sz="2900" dirty="0">
                <a:latin typeface="Georgia"/>
                <a:cs typeface="Georgia"/>
              </a:rPr>
              <a:t>run </a:t>
            </a:r>
            <a:r>
              <a:rPr sz="2900" spc="-4" dirty="0">
                <a:latin typeface="Georgia"/>
                <a:cs typeface="Georgia"/>
              </a:rPr>
              <a:t>simulation Select project</a:t>
            </a:r>
            <a:endParaRPr sz="2900">
              <a:latin typeface="Georgia"/>
              <a:cs typeface="Georgia"/>
            </a:endParaRPr>
          </a:p>
          <a:p>
            <a:pPr marL="318546" marR="4559" indent="-307718">
              <a:spcBef>
                <a:spcPts val="691"/>
              </a:spcBef>
              <a:tabLst>
                <a:tab pos="3394021" algn="l"/>
              </a:tabLst>
            </a:pPr>
            <a:r>
              <a:rPr sz="2000" spc="2890" dirty="0">
                <a:latin typeface="Wingdings"/>
                <a:cs typeface="Wingdings"/>
              </a:rPr>
              <a:t></a:t>
            </a:r>
            <a:r>
              <a:rPr sz="2000" spc="117" dirty="0">
                <a:latin typeface="Times New Roman"/>
                <a:cs typeface="Times New Roman"/>
              </a:rPr>
              <a:t> </a:t>
            </a:r>
            <a:r>
              <a:rPr sz="2900" spc="-4" dirty="0">
                <a:latin typeface="Georgia"/>
                <a:cs typeface="Georgia"/>
              </a:rPr>
              <a:t>Click </a:t>
            </a:r>
            <a:r>
              <a:rPr sz="2900" dirty="0">
                <a:latin typeface="Georgia"/>
                <a:cs typeface="Georgia"/>
              </a:rPr>
              <a:t>“Run”</a:t>
            </a:r>
            <a:r>
              <a:rPr sz="2900" spc="-13" dirty="0">
                <a:latin typeface="Georgia"/>
                <a:cs typeface="Georgia"/>
              </a:rPr>
              <a:t> </a:t>
            </a:r>
            <a:r>
              <a:rPr sz="2900" dirty="0">
                <a:latin typeface="Georgia"/>
                <a:cs typeface="Georgia"/>
              </a:rPr>
              <a:t>Menu	</a:t>
            </a:r>
            <a:r>
              <a:rPr sz="2900" spc="-4" dirty="0">
                <a:latin typeface="Georgia"/>
                <a:cs typeface="Georgia"/>
              </a:rPr>
              <a:t>then select</a:t>
            </a:r>
            <a:r>
              <a:rPr sz="2900" spc="-63" dirty="0">
                <a:latin typeface="Georgia"/>
                <a:cs typeface="Georgia"/>
              </a:rPr>
              <a:t> </a:t>
            </a:r>
            <a:r>
              <a:rPr sz="2900" dirty="0">
                <a:latin typeface="Georgia"/>
                <a:cs typeface="Georgia"/>
              </a:rPr>
              <a:t>“Run  </a:t>
            </a:r>
            <a:r>
              <a:rPr sz="2900" spc="-4" dirty="0">
                <a:latin typeface="Georgia"/>
                <a:cs typeface="Georgia"/>
              </a:rPr>
              <a:t>Configurations..”</a:t>
            </a:r>
            <a:endParaRPr sz="2900">
              <a:latin typeface="Georgia"/>
              <a:cs typeface="Georgia"/>
            </a:endParaRPr>
          </a:p>
        </p:txBody>
      </p:sp>
      <p:sp>
        <p:nvSpPr>
          <p:cNvPr id="6" name="object 6"/>
          <p:cNvSpPr txBox="1">
            <a:spLocks noGrp="1"/>
          </p:cNvSpPr>
          <p:nvPr>
            <p:ph type="title"/>
          </p:nvPr>
        </p:nvSpPr>
        <p:spPr>
          <a:xfrm>
            <a:off x="0" y="782556"/>
            <a:ext cx="9143999" cy="564931"/>
          </a:xfrm>
          <a:prstGeom prst="rect">
            <a:avLst/>
          </a:prstGeom>
        </p:spPr>
        <p:txBody>
          <a:bodyPr vert="horz" wrap="square" lIns="0" tIns="10827" rIns="0" bIns="0" rtlCol="0">
            <a:spAutoFit/>
          </a:bodyPr>
          <a:lstStyle/>
          <a:p>
            <a:pPr marL="11397" algn="ctr">
              <a:spcBef>
                <a:spcPts val="85"/>
              </a:spcBef>
            </a:pPr>
            <a:r>
              <a:rPr sz="3600" spc="67" dirty="0">
                <a:solidFill>
                  <a:schemeClr val="tx1"/>
                </a:solidFill>
                <a:effectLst/>
                <a:latin typeface="Times New Roman" pitchFamily="18" charset="0"/>
                <a:cs typeface="Times New Roman" pitchFamily="18" charset="0"/>
              </a:rPr>
              <a:t>Step3: </a:t>
            </a:r>
            <a:r>
              <a:rPr sz="3600" spc="54" dirty="0">
                <a:solidFill>
                  <a:schemeClr val="tx1"/>
                </a:solidFill>
                <a:effectLst/>
                <a:latin typeface="Times New Roman" pitchFamily="18" charset="0"/>
                <a:cs typeface="Times New Roman" pitchFamily="18" charset="0"/>
              </a:rPr>
              <a:t>Run </a:t>
            </a:r>
            <a:r>
              <a:rPr sz="3600" spc="67" dirty="0">
                <a:solidFill>
                  <a:schemeClr val="tx1"/>
                </a:solidFill>
                <a:effectLst/>
                <a:latin typeface="Times New Roman" pitchFamily="18" charset="0"/>
                <a:cs typeface="Times New Roman" pitchFamily="18" charset="0"/>
              </a:rPr>
              <a:t>example using</a:t>
            </a:r>
            <a:r>
              <a:rPr sz="3600" spc="561" dirty="0">
                <a:solidFill>
                  <a:schemeClr val="tx1"/>
                </a:solidFill>
                <a:effectLst/>
                <a:latin typeface="Times New Roman" pitchFamily="18" charset="0"/>
                <a:cs typeface="Times New Roman" pitchFamily="18" charset="0"/>
              </a:rPr>
              <a:t> </a:t>
            </a:r>
            <a:r>
              <a:rPr sz="3600" spc="72" dirty="0">
                <a:solidFill>
                  <a:schemeClr val="tx1"/>
                </a:solidFill>
                <a:effectLst/>
                <a:latin typeface="Times New Roman" pitchFamily="18" charset="0"/>
                <a:cs typeface="Times New Roman" pitchFamily="18" charset="0"/>
              </a:rPr>
              <a:t>CloudSim</a:t>
            </a:r>
          </a:p>
        </p:txBody>
      </p:sp>
      <p:grpSp>
        <p:nvGrpSpPr>
          <p:cNvPr id="7" name="object 7"/>
          <p:cNvGrpSpPr/>
          <p:nvPr/>
        </p:nvGrpSpPr>
        <p:grpSpPr>
          <a:xfrm>
            <a:off x="421610" y="3031163"/>
            <a:ext cx="8312727" cy="3429000"/>
            <a:chOff x="463771" y="3435318"/>
            <a:chExt cx="9144000" cy="3886200"/>
          </a:xfrm>
        </p:grpSpPr>
        <p:sp>
          <p:nvSpPr>
            <p:cNvPr id="8" name="object 8"/>
            <p:cNvSpPr/>
            <p:nvPr/>
          </p:nvSpPr>
          <p:spPr>
            <a:xfrm>
              <a:off x="465298" y="3435318"/>
              <a:ext cx="9141997" cy="388597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10" name="object 10"/>
            <p:cNvSpPr/>
            <p:nvPr/>
          </p:nvSpPr>
          <p:spPr>
            <a:xfrm>
              <a:off x="463771" y="3892476"/>
              <a:ext cx="286488" cy="342872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68550" y="3892479"/>
              <a:ext cx="8838468" cy="312394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727" cy="6051176"/>
            <a:chOff x="463771" y="463753"/>
            <a:chExt cx="9144000" cy="6858000"/>
          </a:xfrm>
        </p:grpSpPr>
        <p:sp>
          <p:nvSpPr>
            <p:cNvPr id="3" name="object 3"/>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65298" y="2978170"/>
              <a:ext cx="9141997" cy="434312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68550" y="3892478"/>
              <a:ext cx="8838468" cy="3123946"/>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p:nvPr/>
        </p:nvSpPr>
        <p:spPr>
          <a:xfrm>
            <a:off x="908786" y="1703600"/>
            <a:ext cx="7290377" cy="904060"/>
          </a:xfrm>
          <a:prstGeom prst="rect">
            <a:avLst/>
          </a:prstGeom>
        </p:spPr>
        <p:txBody>
          <a:bodyPr vert="horz" wrap="square" lIns="0" tIns="11397" rIns="0" bIns="0" rtlCol="0">
            <a:spAutoFit/>
          </a:bodyPr>
          <a:lstStyle/>
          <a:p>
            <a:pPr marL="318546" marR="4559" indent="-307718">
              <a:spcBef>
                <a:spcPts val="90"/>
              </a:spcBef>
            </a:pPr>
            <a:r>
              <a:rPr sz="2000" spc="2890" dirty="0">
                <a:latin typeface="Wingdings"/>
                <a:cs typeface="Wingdings"/>
              </a:rPr>
              <a:t></a:t>
            </a:r>
            <a:r>
              <a:rPr sz="2000" spc="117" dirty="0">
                <a:latin typeface="Times New Roman"/>
                <a:cs typeface="Times New Roman"/>
              </a:rPr>
              <a:t> </a:t>
            </a:r>
            <a:r>
              <a:rPr sz="2900" spc="-4" dirty="0">
                <a:latin typeface="Georgia"/>
                <a:cs typeface="Georgia"/>
              </a:rPr>
              <a:t>Provide simulation </a:t>
            </a:r>
            <a:r>
              <a:rPr sz="2900" dirty="0">
                <a:latin typeface="Georgia"/>
                <a:cs typeface="Georgia"/>
              </a:rPr>
              <a:t>name and </a:t>
            </a:r>
            <a:r>
              <a:rPr sz="2900" spc="-4" dirty="0">
                <a:latin typeface="Georgia"/>
                <a:cs typeface="Georgia"/>
              </a:rPr>
              <a:t>select </a:t>
            </a:r>
            <a:r>
              <a:rPr sz="2900" spc="-520" dirty="0">
                <a:latin typeface="Georgia"/>
                <a:cs typeface="Georgia"/>
              </a:rPr>
              <a:t>search  </a:t>
            </a:r>
            <a:r>
              <a:rPr sz="2900" dirty="0">
                <a:latin typeface="Georgia"/>
                <a:cs typeface="Georgia"/>
              </a:rPr>
              <a:t>option </a:t>
            </a:r>
            <a:r>
              <a:rPr sz="2900" spc="-4" dirty="0">
                <a:latin typeface="Georgia"/>
                <a:cs typeface="Georgia"/>
              </a:rPr>
              <a:t>to choose </a:t>
            </a:r>
            <a:r>
              <a:rPr sz="2900" dirty="0">
                <a:latin typeface="Georgia"/>
                <a:cs typeface="Georgia"/>
              </a:rPr>
              <a:t>an</a:t>
            </a:r>
            <a:r>
              <a:rPr sz="2900" spc="-45" dirty="0">
                <a:latin typeface="Georgia"/>
                <a:cs typeface="Georgia"/>
              </a:rPr>
              <a:t> </a:t>
            </a:r>
            <a:r>
              <a:rPr sz="2900" spc="-4" dirty="0">
                <a:latin typeface="Georgia"/>
                <a:cs typeface="Georgia"/>
              </a:rPr>
              <a:t>example</a:t>
            </a:r>
            <a:endParaRPr sz="2900">
              <a:latin typeface="Georgia"/>
              <a:cs typeface="Georgia"/>
            </a:endParaRPr>
          </a:p>
        </p:txBody>
      </p:sp>
      <p:sp>
        <p:nvSpPr>
          <p:cNvPr id="9" name="object 9"/>
          <p:cNvSpPr txBox="1"/>
          <p:nvPr/>
        </p:nvSpPr>
        <p:spPr>
          <a:xfrm>
            <a:off x="768865" y="880705"/>
            <a:ext cx="7841673" cy="564931"/>
          </a:xfrm>
          <a:prstGeom prst="rect">
            <a:avLst/>
          </a:prstGeom>
        </p:spPr>
        <p:txBody>
          <a:bodyPr vert="horz" wrap="square" lIns="0" tIns="10827" rIns="0" bIns="0" rtlCol="0">
            <a:spAutoFit/>
          </a:bodyPr>
          <a:lstStyle/>
          <a:p>
            <a:pPr marL="11397">
              <a:spcBef>
                <a:spcPts val="85"/>
              </a:spcBef>
            </a:pPr>
            <a:r>
              <a:rPr sz="3600" spc="63" dirty="0">
                <a:latin typeface="Georgia"/>
                <a:cs typeface="Georgia"/>
              </a:rPr>
              <a:t>Step4: </a:t>
            </a:r>
            <a:r>
              <a:rPr sz="3600" spc="54" dirty="0">
                <a:latin typeface="Georgia"/>
                <a:cs typeface="Georgia"/>
              </a:rPr>
              <a:t>Run </a:t>
            </a:r>
            <a:r>
              <a:rPr sz="3600" spc="67" dirty="0">
                <a:latin typeface="Georgia"/>
                <a:cs typeface="Georgia"/>
              </a:rPr>
              <a:t>example using</a:t>
            </a:r>
            <a:r>
              <a:rPr sz="3600" spc="583" dirty="0">
                <a:latin typeface="Georgia"/>
                <a:cs typeface="Georgia"/>
              </a:rPr>
              <a:t> </a:t>
            </a:r>
            <a:r>
              <a:rPr sz="3600" spc="72" dirty="0">
                <a:latin typeface="Georgia"/>
                <a:cs typeface="Georgia"/>
              </a:rPr>
              <a:t>CloudSim</a:t>
            </a:r>
            <a:endParaRPr sz="3600">
              <a:latin typeface="Georgia"/>
              <a:cs typeface="Georgia"/>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2999" y="410566"/>
            <a:ext cx="8310906" cy="302531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08786" y="1703601"/>
            <a:ext cx="6347690" cy="457784"/>
          </a:xfrm>
          <a:prstGeom prst="rect">
            <a:avLst/>
          </a:prstGeom>
        </p:spPr>
        <p:txBody>
          <a:bodyPr vert="horz" wrap="square" lIns="0" tIns="11397" rIns="0" bIns="0" rtlCol="0">
            <a:spAutoFit/>
          </a:bodyPr>
          <a:lstStyle/>
          <a:p>
            <a:pPr marL="11397">
              <a:spcBef>
                <a:spcPts val="90"/>
              </a:spcBef>
            </a:pPr>
            <a:r>
              <a:rPr sz="2000" spc="2890" dirty="0">
                <a:latin typeface="Wingdings"/>
                <a:cs typeface="Wingdings"/>
              </a:rPr>
              <a:t></a:t>
            </a:r>
            <a:r>
              <a:rPr sz="2000" spc="99" dirty="0">
                <a:latin typeface="Times New Roman"/>
                <a:cs typeface="Times New Roman"/>
              </a:rPr>
              <a:t> </a:t>
            </a:r>
            <a:r>
              <a:rPr sz="2900" spc="-4" dirty="0">
                <a:latin typeface="Georgia"/>
                <a:cs typeface="Georgia"/>
              </a:rPr>
              <a:t>Select specific example </a:t>
            </a:r>
            <a:r>
              <a:rPr sz="2900" dirty="0">
                <a:latin typeface="Georgia"/>
                <a:cs typeface="Georgia"/>
              </a:rPr>
              <a:t>and </a:t>
            </a:r>
            <a:r>
              <a:rPr sz="2900" spc="-4" dirty="0">
                <a:latin typeface="Georgia"/>
                <a:cs typeface="Georgia"/>
              </a:rPr>
              <a:t>press </a:t>
            </a:r>
            <a:r>
              <a:rPr sz="2900" spc="-1503" dirty="0">
                <a:latin typeface="Georgia"/>
                <a:cs typeface="Georgia"/>
              </a:rPr>
              <a:t>OK</a:t>
            </a:r>
            <a:endParaRPr sz="2900">
              <a:latin typeface="Georgia"/>
              <a:cs typeface="Georgia"/>
            </a:endParaRPr>
          </a:p>
        </p:txBody>
      </p:sp>
      <p:sp>
        <p:nvSpPr>
          <p:cNvPr id="4" name="object 4"/>
          <p:cNvSpPr txBox="1"/>
          <p:nvPr/>
        </p:nvSpPr>
        <p:spPr>
          <a:xfrm>
            <a:off x="768866" y="880709"/>
            <a:ext cx="7824932" cy="564931"/>
          </a:xfrm>
          <a:prstGeom prst="rect">
            <a:avLst/>
          </a:prstGeom>
        </p:spPr>
        <p:txBody>
          <a:bodyPr vert="horz" wrap="square" lIns="0" tIns="10827" rIns="0" bIns="0" rtlCol="0">
            <a:spAutoFit/>
          </a:bodyPr>
          <a:lstStyle/>
          <a:p>
            <a:pPr marL="11397">
              <a:spcBef>
                <a:spcPts val="85"/>
              </a:spcBef>
            </a:pPr>
            <a:r>
              <a:rPr sz="3600" spc="67" dirty="0">
                <a:latin typeface="Georgia"/>
                <a:cs typeface="Georgia"/>
              </a:rPr>
              <a:t>Step5: </a:t>
            </a:r>
            <a:r>
              <a:rPr sz="3600" spc="54" dirty="0">
                <a:latin typeface="Georgia"/>
                <a:cs typeface="Georgia"/>
              </a:rPr>
              <a:t>Run </a:t>
            </a:r>
            <a:r>
              <a:rPr sz="3600" spc="67" dirty="0">
                <a:latin typeface="Georgia"/>
                <a:cs typeface="Georgia"/>
              </a:rPr>
              <a:t>example using</a:t>
            </a:r>
            <a:r>
              <a:rPr sz="3600" spc="561" dirty="0">
                <a:latin typeface="Georgia"/>
                <a:cs typeface="Georgia"/>
              </a:rPr>
              <a:t> </a:t>
            </a:r>
            <a:r>
              <a:rPr sz="3600" spc="72" dirty="0">
                <a:latin typeface="Georgia"/>
                <a:cs typeface="Georgia"/>
              </a:rPr>
              <a:t>CloudSim</a:t>
            </a:r>
            <a:endParaRPr sz="3600">
              <a:latin typeface="Georgia"/>
              <a:cs typeface="Georgia"/>
            </a:endParaRPr>
          </a:p>
        </p:txBody>
      </p:sp>
      <p:grpSp>
        <p:nvGrpSpPr>
          <p:cNvPr id="5" name="object 5"/>
          <p:cNvGrpSpPr/>
          <p:nvPr/>
        </p:nvGrpSpPr>
        <p:grpSpPr>
          <a:xfrm>
            <a:off x="421610" y="409194"/>
            <a:ext cx="8312727" cy="6051176"/>
            <a:chOff x="463771" y="463753"/>
            <a:chExt cx="9144000" cy="6858000"/>
          </a:xfrm>
        </p:grpSpPr>
        <p:sp>
          <p:nvSpPr>
            <p:cNvPr id="6" name="object 6"/>
            <p:cNvSpPr/>
            <p:nvPr/>
          </p:nvSpPr>
          <p:spPr>
            <a:xfrm>
              <a:off x="463771" y="463753"/>
              <a:ext cx="9143524" cy="685754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8" name="object 8"/>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20937" y="3892478"/>
              <a:ext cx="8381283" cy="312394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150" cy="3025588"/>
            <a:chOff x="463771" y="463753"/>
            <a:chExt cx="9143365" cy="3429000"/>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p:nvPr/>
        </p:nvSpPr>
        <p:spPr>
          <a:xfrm>
            <a:off x="908785" y="1550847"/>
            <a:ext cx="7002895" cy="1587133"/>
          </a:xfrm>
          <a:prstGeom prst="rect">
            <a:avLst/>
          </a:prstGeom>
        </p:spPr>
        <p:txBody>
          <a:bodyPr vert="horz" wrap="square" lIns="0" tIns="98584" rIns="0" bIns="0" rtlCol="0">
            <a:spAutoFit/>
          </a:bodyPr>
          <a:lstStyle/>
          <a:p>
            <a:pPr marL="11397">
              <a:spcBef>
                <a:spcPts val="776"/>
              </a:spcBef>
            </a:pPr>
            <a:r>
              <a:rPr sz="2000" spc="2890" dirty="0">
                <a:latin typeface="Wingdings"/>
                <a:cs typeface="Wingdings"/>
              </a:rPr>
              <a:t></a:t>
            </a:r>
            <a:r>
              <a:rPr sz="2000" spc="13" dirty="0">
                <a:latin typeface="Times New Roman"/>
                <a:cs typeface="Times New Roman"/>
              </a:rPr>
              <a:t> </a:t>
            </a:r>
            <a:r>
              <a:rPr sz="2900" spc="-4" dirty="0">
                <a:latin typeface="Georgia"/>
                <a:cs typeface="Georgia"/>
              </a:rPr>
              <a:t>Click </a:t>
            </a:r>
            <a:r>
              <a:rPr sz="2900" dirty="0">
                <a:latin typeface="Georgia"/>
                <a:cs typeface="Georgia"/>
              </a:rPr>
              <a:t>“Apply” after </a:t>
            </a:r>
            <a:r>
              <a:rPr sz="2900" spc="-4" dirty="0">
                <a:latin typeface="Georgia"/>
                <a:cs typeface="Georgia"/>
              </a:rPr>
              <a:t>select </a:t>
            </a:r>
            <a:r>
              <a:rPr sz="2900" dirty="0">
                <a:latin typeface="Georgia"/>
                <a:cs typeface="Georgia"/>
              </a:rPr>
              <a:t>your Main </a:t>
            </a:r>
            <a:r>
              <a:rPr sz="2900" spc="-606" dirty="0">
                <a:latin typeface="Georgia"/>
                <a:cs typeface="Georgia"/>
              </a:rPr>
              <a:t>class</a:t>
            </a:r>
            <a:endParaRPr sz="2900">
              <a:latin typeface="Georgia"/>
              <a:cs typeface="Georgia"/>
            </a:endParaRPr>
          </a:p>
          <a:p>
            <a:pPr marL="318546" marR="87187" indent="-307718">
              <a:spcBef>
                <a:spcPts val="691"/>
              </a:spcBef>
            </a:pPr>
            <a:r>
              <a:rPr sz="2000" spc="2890" dirty="0">
                <a:latin typeface="Wingdings"/>
                <a:cs typeface="Wingdings"/>
              </a:rPr>
              <a:t></a:t>
            </a:r>
            <a:r>
              <a:rPr sz="2000" spc="58" dirty="0">
                <a:latin typeface="Times New Roman"/>
                <a:cs typeface="Times New Roman"/>
              </a:rPr>
              <a:t> </a:t>
            </a:r>
            <a:r>
              <a:rPr sz="2900" dirty="0">
                <a:latin typeface="Georgia"/>
                <a:cs typeface="Georgia"/>
              </a:rPr>
              <a:t>Do </a:t>
            </a:r>
            <a:r>
              <a:rPr sz="2900" spc="-4" dirty="0">
                <a:latin typeface="Georgia"/>
                <a:cs typeface="Georgia"/>
              </a:rPr>
              <a:t>Step4 </a:t>
            </a:r>
            <a:r>
              <a:rPr sz="2900" dirty="0">
                <a:latin typeface="Georgia"/>
                <a:cs typeface="Georgia"/>
              </a:rPr>
              <a:t>and </a:t>
            </a:r>
            <a:r>
              <a:rPr sz="2900" spc="-4" dirty="0">
                <a:latin typeface="Georgia"/>
                <a:cs typeface="Georgia"/>
              </a:rPr>
              <a:t>Step5 if </a:t>
            </a:r>
            <a:r>
              <a:rPr sz="2900" dirty="0">
                <a:latin typeface="Georgia"/>
                <a:cs typeface="Georgia"/>
              </a:rPr>
              <a:t>you </a:t>
            </a:r>
            <a:r>
              <a:rPr sz="2900" spc="-4" dirty="0">
                <a:latin typeface="Georgia"/>
                <a:cs typeface="Georgia"/>
              </a:rPr>
              <a:t>select </a:t>
            </a:r>
            <a:r>
              <a:rPr sz="2900" spc="-440" dirty="0">
                <a:latin typeface="Georgia"/>
                <a:cs typeface="Georgia"/>
              </a:rPr>
              <a:t>another  </a:t>
            </a:r>
            <a:r>
              <a:rPr sz="2900" spc="-4" dirty="0">
                <a:latin typeface="Georgia"/>
                <a:cs typeface="Georgia"/>
              </a:rPr>
              <a:t>simulation </a:t>
            </a:r>
            <a:r>
              <a:rPr sz="2900" dirty="0">
                <a:latin typeface="Georgia"/>
                <a:cs typeface="Georgia"/>
              </a:rPr>
              <a:t>main </a:t>
            </a:r>
            <a:r>
              <a:rPr sz="2900" spc="-4" dirty="0">
                <a:latin typeface="Georgia"/>
                <a:cs typeface="Georgia"/>
              </a:rPr>
              <a:t>class </a:t>
            </a:r>
            <a:r>
              <a:rPr sz="2900" dirty="0">
                <a:latin typeface="Georgia"/>
                <a:cs typeface="Georgia"/>
              </a:rPr>
              <a:t>for</a:t>
            </a:r>
            <a:r>
              <a:rPr sz="2900" spc="-27" dirty="0">
                <a:latin typeface="Georgia"/>
                <a:cs typeface="Georgia"/>
              </a:rPr>
              <a:t> </a:t>
            </a:r>
            <a:r>
              <a:rPr sz="2900" spc="-4" dirty="0">
                <a:latin typeface="Georgia"/>
                <a:cs typeface="Georgia"/>
              </a:rPr>
              <a:t>simulation</a:t>
            </a:r>
            <a:endParaRPr sz="2900">
              <a:latin typeface="Georgia"/>
              <a:cs typeface="Georgia"/>
            </a:endParaRPr>
          </a:p>
        </p:txBody>
      </p:sp>
      <p:sp>
        <p:nvSpPr>
          <p:cNvPr id="6" name="object 6"/>
          <p:cNvSpPr txBox="1">
            <a:spLocks noGrp="1"/>
          </p:cNvSpPr>
          <p:nvPr>
            <p:ph type="title"/>
          </p:nvPr>
        </p:nvSpPr>
        <p:spPr>
          <a:xfrm>
            <a:off x="0" y="782556"/>
            <a:ext cx="9143999" cy="564931"/>
          </a:xfrm>
          <a:prstGeom prst="rect">
            <a:avLst/>
          </a:prstGeom>
        </p:spPr>
        <p:txBody>
          <a:bodyPr vert="horz" wrap="square" lIns="0" tIns="10827" rIns="0" bIns="0" rtlCol="0">
            <a:spAutoFit/>
          </a:bodyPr>
          <a:lstStyle/>
          <a:p>
            <a:pPr marL="11397" algn="ctr">
              <a:spcBef>
                <a:spcPts val="85"/>
              </a:spcBef>
            </a:pPr>
            <a:r>
              <a:rPr sz="3600" spc="63" dirty="0">
                <a:solidFill>
                  <a:schemeClr val="tx1"/>
                </a:solidFill>
                <a:latin typeface="Times New Roman" pitchFamily="18" charset="0"/>
                <a:cs typeface="Times New Roman" pitchFamily="18" charset="0"/>
              </a:rPr>
              <a:t>Step6: </a:t>
            </a:r>
            <a:r>
              <a:rPr sz="3600" spc="54" dirty="0">
                <a:solidFill>
                  <a:schemeClr val="tx1"/>
                </a:solidFill>
                <a:latin typeface="Times New Roman" pitchFamily="18" charset="0"/>
                <a:cs typeface="Times New Roman" pitchFamily="18" charset="0"/>
              </a:rPr>
              <a:t>Run </a:t>
            </a:r>
            <a:r>
              <a:rPr sz="3600" spc="67" dirty="0">
                <a:solidFill>
                  <a:schemeClr val="tx1"/>
                </a:solidFill>
                <a:latin typeface="Times New Roman" pitchFamily="18" charset="0"/>
                <a:cs typeface="Times New Roman" pitchFamily="18" charset="0"/>
              </a:rPr>
              <a:t>example using</a:t>
            </a:r>
            <a:r>
              <a:rPr sz="3600" spc="583" dirty="0">
                <a:solidFill>
                  <a:schemeClr val="tx1"/>
                </a:solidFill>
                <a:latin typeface="Times New Roman" pitchFamily="18" charset="0"/>
                <a:cs typeface="Times New Roman" pitchFamily="18" charset="0"/>
              </a:rPr>
              <a:t> </a:t>
            </a:r>
            <a:r>
              <a:rPr sz="3600" spc="72" dirty="0">
                <a:solidFill>
                  <a:schemeClr val="tx1"/>
                </a:solidFill>
                <a:latin typeface="Times New Roman" pitchFamily="18" charset="0"/>
                <a:cs typeface="Times New Roman" pitchFamily="18" charset="0"/>
              </a:rPr>
              <a:t>CloudSim</a:t>
            </a:r>
          </a:p>
        </p:txBody>
      </p:sp>
      <p:grpSp>
        <p:nvGrpSpPr>
          <p:cNvPr id="7" name="object 7"/>
          <p:cNvGrpSpPr/>
          <p:nvPr/>
        </p:nvGrpSpPr>
        <p:grpSpPr>
          <a:xfrm>
            <a:off x="421610" y="3031163"/>
            <a:ext cx="8312727" cy="3429000"/>
            <a:chOff x="463771" y="3435318"/>
            <a:chExt cx="9144000" cy="3886200"/>
          </a:xfrm>
        </p:grpSpPr>
        <p:sp>
          <p:nvSpPr>
            <p:cNvPr id="8" name="object 8"/>
            <p:cNvSpPr/>
            <p:nvPr/>
          </p:nvSpPr>
          <p:spPr>
            <a:xfrm>
              <a:off x="465298" y="3435318"/>
              <a:ext cx="9141997" cy="388597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10" name="object 10"/>
            <p:cNvSpPr/>
            <p:nvPr/>
          </p:nvSpPr>
          <p:spPr>
            <a:xfrm>
              <a:off x="463771" y="3892476"/>
              <a:ext cx="286488" cy="342872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68550" y="3892479"/>
              <a:ext cx="8838468" cy="3123946"/>
            </a:xfrm>
            <a:prstGeom prst="rect">
              <a:avLst/>
            </a:prstGeom>
            <a:blipFill>
              <a:blip r:embed="rId5"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727" cy="6051176"/>
            <a:chOff x="463771" y="463753"/>
            <a:chExt cx="9144000" cy="6858000"/>
          </a:xfrm>
        </p:grpSpPr>
        <p:sp>
          <p:nvSpPr>
            <p:cNvPr id="3" name="object 3"/>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65298" y="2597200"/>
              <a:ext cx="9141997" cy="47240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6" name="object 6"/>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68550" y="3892478"/>
              <a:ext cx="8838468" cy="3123946"/>
            </a:xfrm>
            <a:prstGeom prst="rect">
              <a:avLst/>
            </a:prstGeom>
            <a:blipFill>
              <a:blip r:embed="rId5" cstate="print"/>
              <a:stretch>
                <a:fillRect/>
              </a:stretch>
            </a:blipFill>
          </p:spPr>
          <p:txBody>
            <a:bodyPr wrap="square" lIns="0" tIns="0" rIns="0" bIns="0" rtlCol="0"/>
            <a:lstStyle/>
            <a:p>
              <a:endParaRPr/>
            </a:p>
          </p:txBody>
        </p:sp>
      </p:grpSp>
      <p:sp>
        <p:nvSpPr>
          <p:cNvPr id="8" name="object 8"/>
          <p:cNvSpPr txBox="1"/>
          <p:nvPr/>
        </p:nvSpPr>
        <p:spPr>
          <a:xfrm>
            <a:off x="908785" y="1770825"/>
            <a:ext cx="7129895" cy="457784"/>
          </a:xfrm>
          <a:prstGeom prst="rect">
            <a:avLst/>
          </a:prstGeom>
        </p:spPr>
        <p:txBody>
          <a:bodyPr vert="horz" wrap="square" lIns="0" tIns="11397" rIns="0" bIns="0" rtlCol="0">
            <a:spAutoFit/>
          </a:bodyPr>
          <a:lstStyle/>
          <a:p>
            <a:pPr marL="11397">
              <a:spcBef>
                <a:spcPts val="90"/>
              </a:spcBef>
            </a:pPr>
            <a:r>
              <a:rPr sz="2000" spc="2890" dirty="0">
                <a:latin typeface="Wingdings"/>
                <a:cs typeface="Wingdings"/>
              </a:rPr>
              <a:t></a:t>
            </a:r>
            <a:r>
              <a:rPr sz="2000" spc="126" dirty="0">
                <a:latin typeface="Times New Roman"/>
                <a:cs typeface="Times New Roman"/>
              </a:rPr>
              <a:t> </a:t>
            </a:r>
            <a:r>
              <a:rPr sz="2900" spc="-4" dirty="0">
                <a:latin typeface="Georgia"/>
                <a:cs typeface="Georgia"/>
              </a:rPr>
              <a:t>Click </a:t>
            </a:r>
            <a:r>
              <a:rPr sz="2900" dirty="0">
                <a:latin typeface="Georgia"/>
                <a:cs typeface="Georgia"/>
              </a:rPr>
              <a:t>Run </a:t>
            </a:r>
            <a:r>
              <a:rPr sz="2900" spc="-4" dirty="0">
                <a:latin typeface="Georgia"/>
                <a:cs typeface="Georgia"/>
              </a:rPr>
              <a:t>to simulate </a:t>
            </a:r>
            <a:r>
              <a:rPr sz="2900" spc="-193" dirty="0">
                <a:latin typeface="Georgia"/>
                <a:cs typeface="Georgia"/>
              </a:rPr>
              <a:t>CloudSimExample1</a:t>
            </a:r>
            <a:endParaRPr sz="2900">
              <a:latin typeface="Georgia"/>
              <a:cs typeface="Georgia"/>
            </a:endParaRPr>
          </a:p>
        </p:txBody>
      </p:sp>
      <p:sp>
        <p:nvSpPr>
          <p:cNvPr id="9" name="object 9"/>
          <p:cNvSpPr txBox="1">
            <a:spLocks noGrp="1"/>
          </p:cNvSpPr>
          <p:nvPr>
            <p:ph type="ctrTitle"/>
          </p:nvPr>
        </p:nvSpPr>
        <p:spPr>
          <a:xfrm>
            <a:off x="0" y="457200"/>
            <a:ext cx="8839200" cy="534153"/>
          </a:xfrm>
          <a:prstGeom prst="rect">
            <a:avLst/>
          </a:prstGeom>
        </p:spPr>
        <p:txBody>
          <a:bodyPr vert="horz" wrap="square" lIns="0" tIns="10827" rIns="0" bIns="0" rtlCol="0">
            <a:spAutoFit/>
          </a:bodyPr>
          <a:lstStyle/>
          <a:p>
            <a:pPr marL="214263" algn="ctr">
              <a:spcBef>
                <a:spcPts val="85"/>
              </a:spcBef>
            </a:pPr>
            <a:r>
              <a:rPr sz="3400" spc="63" dirty="0">
                <a:solidFill>
                  <a:schemeClr val="tx1"/>
                </a:solidFill>
                <a:effectLst/>
                <a:latin typeface="Times New Roman" pitchFamily="18" charset="0"/>
                <a:cs typeface="Times New Roman" pitchFamily="18" charset="0"/>
              </a:rPr>
              <a:t>Step7: </a:t>
            </a:r>
            <a:r>
              <a:rPr sz="3400" spc="54" dirty="0">
                <a:solidFill>
                  <a:schemeClr val="tx1"/>
                </a:solidFill>
                <a:effectLst/>
                <a:latin typeface="Times New Roman" pitchFamily="18" charset="0"/>
                <a:cs typeface="Times New Roman" pitchFamily="18" charset="0"/>
              </a:rPr>
              <a:t>Run </a:t>
            </a:r>
            <a:r>
              <a:rPr sz="3400" spc="67" dirty="0">
                <a:solidFill>
                  <a:schemeClr val="tx1"/>
                </a:solidFill>
                <a:effectLst/>
                <a:latin typeface="Times New Roman" pitchFamily="18" charset="0"/>
                <a:cs typeface="Times New Roman" pitchFamily="18" charset="0"/>
              </a:rPr>
              <a:t>example using</a:t>
            </a:r>
            <a:r>
              <a:rPr sz="3400" spc="588" dirty="0">
                <a:solidFill>
                  <a:schemeClr val="tx1"/>
                </a:solidFill>
                <a:effectLst/>
                <a:latin typeface="Times New Roman" pitchFamily="18" charset="0"/>
                <a:cs typeface="Times New Roman" pitchFamily="18" charset="0"/>
              </a:rPr>
              <a:t> </a:t>
            </a:r>
            <a:r>
              <a:rPr sz="3400" spc="72" dirty="0">
                <a:solidFill>
                  <a:schemeClr val="tx1"/>
                </a:solidFill>
                <a:effectLst/>
                <a:latin typeface="Times New Roman" pitchFamily="18" charset="0"/>
                <a:cs typeface="Times New Roman" pitchFamily="18" charset="0"/>
              </a:rPr>
              <a:t>CloudSim</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727" cy="6051176"/>
            <a:chOff x="463771" y="463753"/>
            <a:chExt cx="9144000" cy="6858000"/>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3774" y="1682864"/>
              <a:ext cx="9143521" cy="563843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7" name="object 7"/>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63774" y="3892478"/>
              <a:ext cx="9143238" cy="3123946"/>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768867" y="752971"/>
            <a:ext cx="4235450" cy="1211837"/>
          </a:xfrm>
          <a:prstGeom prst="rect">
            <a:avLst/>
          </a:prstGeom>
        </p:spPr>
        <p:txBody>
          <a:bodyPr vert="horz" wrap="square" lIns="0" tIns="11397" rIns="0" bIns="0" rtlCol="0">
            <a:spAutoFit/>
          </a:bodyPr>
          <a:lstStyle/>
          <a:p>
            <a:pPr marL="11397">
              <a:spcBef>
                <a:spcPts val="90"/>
              </a:spcBef>
            </a:pPr>
            <a:r>
              <a:rPr sz="3900" spc="76" dirty="0"/>
              <a:t>Simulation</a:t>
            </a:r>
            <a:r>
              <a:rPr sz="3900" spc="102" dirty="0"/>
              <a:t> </a:t>
            </a:r>
            <a:r>
              <a:rPr sz="3900" spc="72" dirty="0"/>
              <a:t>Result</a:t>
            </a:r>
            <a:endParaRPr sz="390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1610" y="409194"/>
            <a:ext cx="8312727" cy="6051176"/>
            <a:chOff x="463771" y="463753"/>
            <a:chExt cx="9144000" cy="6858000"/>
          </a:xfrm>
        </p:grpSpPr>
        <p:sp>
          <p:nvSpPr>
            <p:cNvPr id="3" name="object 3"/>
            <p:cNvSpPr/>
            <p:nvPr/>
          </p:nvSpPr>
          <p:spPr>
            <a:xfrm>
              <a:off x="463771" y="466825"/>
              <a:ext cx="9143365" cy="283845"/>
            </a:xfrm>
            <a:custGeom>
              <a:avLst/>
              <a:gdLst/>
              <a:ahLst/>
              <a:cxnLst/>
              <a:rect l="l" t="t" r="r" b="b"/>
              <a:pathLst>
                <a:path w="9143365" h="283845">
                  <a:moveTo>
                    <a:pt x="9143237" y="0"/>
                  </a:moveTo>
                  <a:lnTo>
                    <a:pt x="0" y="0"/>
                  </a:lnTo>
                  <a:lnTo>
                    <a:pt x="0" y="283440"/>
                  </a:lnTo>
                  <a:lnTo>
                    <a:pt x="9143237" y="283440"/>
                  </a:lnTo>
                  <a:lnTo>
                    <a:pt x="9143237" y="0"/>
                  </a:lnTo>
                  <a:close/>
                </a:path>
              </a:pathLst>
            </a:custGeom>
            <a:solidFill>
              <a:srgbClr val="7BA4BD"/>
            </a:solidFill>
          </p:spPr>
          <p:txBody>
            <a:bodyPr wrap="square" lIns="0" tIns="0" rIns="0" bIns="0" rtlCol="0"/>
            <a:lstStyle/>
            <a:p>
              <a:endParaRPr/>
            </a:p>
          </p:txBody>
        </p:sp>
        <p:sp>
          <p:nvSpPr>
            <p:cNvPr id="4" name="object 4"/>
            <p:cNvSpPr/>
            <p:nvPr/>
          </p:nvSpPr>
          <p:spPr>
            <a:xfrm>
              <a:off x="463771" y="463753"/>
              <a:ext cx="286488" cy="34287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65298" y="1606670"/>
              <a:ext cx="9141997" cy="571462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3771" y="7036237"/>
              <a:ext cx="9143365" cy="285115"/>
            </a:xfrm>
            <a:custGeom>
              <a:avLst/>
              <a:gdLst/>
              <a:ahLst/>
              <a:cxnLst/>
              <a:rect l="l" t="t" r="r" b="b"/>
              <a:pathLst>
                <a:path w="9143365" h="285115">
                  <a:moveTo>
                    <a:pt x="9143237" y="0"/>
                  </a:moveTo>
                  <a:lnTo>
                    <a:pt x="0" y="0"/>
                  </a:lnTo>
                  <a:lnTo>
                    <a:pt x="0" y="284964"/>
                  </a:lnTo>
                  <a:lnTo>
                    <a:pt x="9143237" y="284964"/>
                  </a:lnTo>
                  <a:lnTo>
                    <a:pt x="9143237" y="0"/>
                  </a:lnTo>
                  <a:close/>
                </a:path>
              </a:pathLst>
            </a:custGeom>
            <a:solidFill>
              <a:srgbClr val="E49357"/>
            </a:solidFill>
          </p:spPr>
          <p:txBody>
            <a:bodyPr wrap="square" lIns="0" tIns="0" rIns="0" bIns="0" rtlCol="0"/>
            <a:lstStyle/>
            <a:p>
              <a:endParaRPr/>
            </a:p>
          </p:txBody>
        </p:sp>
        <p:sp>
          <p:nvSpPr>
            <p:cNvPr id="7" name="object 7"/>
            <p:cNvSpPr/>
            <p:nvPr/>
          </p:nvSpPr>
          <p:spPr>
            <a:xfrm>
              <a:off x="463771" y="3892475"/>
              <a:ext cx="286488" cy="342872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68550" y="3892478"/>
              <a:ext cx="8762268" cy="3123946"/>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768867" y="752971"/>
            <a:ext cx="4235450" cy="1211837"/>
          </a:xfrm>
          <a:prstGeom prst="rect">
            <a:avLst/>
          </a:prstGeom>
        </p:spPr>
        <p:txBody>
          <a:bodyPr vert="horz" wrap="square" lIns="0" tIns="11397" rIns="0" bIns="0" rtlCol="0">
            <a:spAutoFit/>
          </a:bodyPr>
          <a:lstStyle/>
          <a:p>
            <a:pPr marL="11397">
              <a:spcBef>
                <a:spcPts val="90"/>
              </a:spcBef>
            </a:pPr>
            <a:r>
              <a:rPr sz="3900" spc="76" dirty="0"/>
              <a:t>Simulation</a:t>
            </a:r>
            <a:r>
              <a:rPr sz="3900" spc="102" dirty="0"/>
              <a:t> </a:t>
            </a:r>
            <a:r>
              <a:rPr sz="3900" spc="72" dirty="0"/>
              <a:t>Result</a:t>
            </a:r>
            <a:endParaRPr sz="390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016691"/>
          </a:xfrm>
        </p:spPr>
        <p:txBody>
          <a:bodyPr/>
          <a:lstStyle/>
          <a:p>
            <a:pPr>
              <a:buNone/>
            </a:pPr>
            <a:r>
              <a:rPr lang="en-US" dirty="0" smtClean="0"/>
              <a:t>Scheduling an application/task</a:t>
            </a:r>
          </a:p>
          <a:p>
            <a:pPr>
              <a:buNone/>
            </a:pPr>
            <a:r>
              <a:rPr lang="en-US" dirty="0" smtClean="0"/>
              <a:t>– </a:t>
            </a:r>
            <a:r>
              <a:rPr lang="en-US" dirty="0" smtClean="0">
                <a:latin typeface="Times New Roman" pitchFamily="18" charset="0"/>
                <a:cs typeface="Times New Roman" pitchFamily="18" charset="0"/>
              </a:rPr>
              <a:t>to be executed</a:t>
            </a:r>
          </a:p>
          <a:p>
            <a:pPr>
              <a:buNone/>
            </a:pPr>
            <a:r>
              <a:rPr lang="en-US" dirty="0" smtClean="0">
                <a:latin typeface="Times New Roman" pitchFamily="18" charset="0"/>
                <a:cs typeface="Times New Roman" pitchFamily="18" charset="0"/>
              </a:rPr>
              <a:t>– using a resource</a:t>
            </a:r>
          </a:p>
          <a:p>
            <a:pPr>
              <a:buNone/>
            </a:pPr>
            <a:r>
              <a:rPr lang="en-US" dirty="0" smtClean="0">
                <a:latin typeface="Times New Roman" pitchFamily="18" charset="0"/>
                <a:cs typeface="Times New Roman" pitchFamily="18" charset="0"/>
              </a:rPr>
              <a:t>– in a cloud environment</a:t>
            </a:r>
          </a:p>
          <a:p>
            <a:pPr>
              <a:buNone/>
            </a:pPr>
            <a:endParaRPr lang="en-US"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normAutofit/>
          </a:bodyPr>
          <a:lstStyle/>
          <a:p>
            <a:pPr algn="ctr"/>
            <a:r>
              <a:rPr lang="en-US" sz="3400" dirty="0" smtClean="0">
                <a:solidFill>
                  <a:schemeClr val="tx1"/>
                </a:solidFill>
                <a:effectLst/>
                <a:latin typeface="Times New Roman" pitchFamily="18" charset="0"/>
                <a:cs typeface="Times New Roman" pitchFamily="18" charset="0"/>
              </a:rPr>
              <a:t>Application Scheduling in </a:t>
            </a:r>
            <a:r>
              <a:rPr lang="en-US" sz="3400" dirty="0" err="1" smtClean="0">
                <a:solidFill>
                  <a:schemeClr val="tx1"/>
                </a:solidFill>
                <a:effectLst/>
                <a:latin typeface="Times New Roman" pitchFamily="18" charset="0"/>
                <a:cs typeface="Times New Roman" pitchFamily="18" charset="0"/>
              </a:rPr>
              <a:t>CloudSim</a:t>
            </a:r>
            <a:endParaRPr lang="en-US" sz="34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0"/>
            <a:ext cx="8763000" cy="4800270"/>
          </a:xfrm>
        </p:spPr>
        <p:txBody>
          <a:bodyPr>
            <a:normAutofit fontScale="92500" lnSpcReduction="10000"/>
          </a:bodyPr>
          <a:lstStyle/>
          <a:p>
            <a:pPr marL="0" indent="0">
              <a:buNone/>
            </a:pPr>
            <a:r>
              <a:rPr lang="en-US" sz="2600" b="1" dirty="0" smtClean="0">
                <a:solidFill>
                  <a:srgbClr val="002060"/>
                </a:solidFill>
                <a:latin typeface="Times New Roman" pitchFamily="18" charset="0"/>
                <a:cs typeface="Times New Roman" pitchFamily="18" charset="0"/>
              </a:rPr>
              <a:t>Cloud </a:t>
            </a:r>
            <a:r>
              <a:rPr lang="en-US" sz="2600" b="1" dirty="0">
                <a:solidFill>
                  <a:srgbClr val="002060"/>
                </a:solidFill>
                <a:latin typeface="Times New Roman" pitchFamily="18" charset="0"/>
                <a:cs typeface="Times New Roman" pitchFamily="18" charset="0"/>
              </a:rPr>
              <a:t>computing is a new trend in computing due to its many benefits</a:t>
            </a:r>
            <a:r>
              <a:rPr lang="en-US" sz="2600" b="1" dirty="0" smtClean="0">
                <a:solidFill>
                  <a:srgbClr val="002060"/>
                </a:solidFill>
                <a:latin typeface="Times New Roman" pitchFamily="18" charset="0"/>
                <a:cs typeface="Times New Roman" pitchFamily="18" charset="0"/>
              </a:rPr>
              <a:t>:</a:t>
            </a:r>
          </a:p>
          <a:p>
            <a:r>
              <a:rPr lang="en-US" sz="2600" dirty="0" smtClean="0">
                <a:latin typeface="Times New Roman" pitchFamily="18" charset="0"/>
                <a:cs typeface="Times New Roman" pitchFamily="18" charset="0"/>
              </a:rPr>
              <a:t>Reduced </a:t>
            </a:r>
            <a:r>
              <a:rPr lang="en-US" sz="2600" dirty="0">
                <a:latin typeface="Times New Roman" pitchFamily="18" charset="0"/>
                <a:cs typeface="Times New Roman" pitchFamily="18" charset="0"/>
              </a:rPr>
              <a:t>Costs</a:t>
            </a:r>
          </a:p>
          <a:p>
            <a:r>
              <a:rPr lang="en-US" sz="2600" dirty="0">
                <a:latin typeface="Times New Roman" pitchFamily="18" charset="0"/>
                <a:cs typeface="Times New Roman" pitchFamily="18" charset="0"/>
              </a:rPr>
              <a:t>Scalability</a:t>
            </a:r>
          </a:p>
          <a:p>
            <a:r>
              <a:rPr lang="en-US" sz="2600" dirty="0">
                <a:latin typeface="Times New Roman" pitchFamily="18" charset="0"/>
                <a:cs typeface="Times New Roman" pitchFamily="18" charset="0"/>
              </a:rPr>
              <a:t>Remote Access</a:t>
            </a:r>
          </a:p>
          <a:p>
            <a:r>
              <a:rPr lang="en-US" sz="2600" dirty="0" smtClean="0">
                <a:latin typeface="Times New Roman" pitchFamily="18" charset="0"/>
                <a:cs typeface="Times New Roman" pitchFamily="18" charset="0"/>
              </a:rPr>
              <a:t>Disaster Relief</a:t>
            </a:r>
          </a:p>
          <a:p>
            <a:r>
              <a:rPr lang="en-US" sz="2600" dirty="0" smtClean="0">
                <a:latin typeface="Times New Roman" pitchFamily="18" charset="0"/>
                <a:cs typeface="Times New Roman" pitchFamily="18" charset="0"/>
              </a:rPr>
              <a:t>Ease </a:t>
            </a:r>
            <a:r>
              <a:rPr lang="en-US" sz="2600" dirty="0">
                <a:latin typeface="Times New Roman" pitchFamily="18" charset="0"/>
                <a:cs typeface="Times New Roman" pitchFamily="18" charset="0"/>
              </a:rPr>
              <a:t>of Implementation</a:t>
            </a:r>
          </a:p>
          <a:p>
            <a:r>
              <a:rPr lang="en-US" sz="2600" dirty="0">
                <a:latin typeface="Times New Roman" pitchFamily="18" charset="0"/>
                <a:cs typeface="Times New Roman" pitchFamily="18" charset="0"/>
              </a:rPr>
              <a:t>Skilled Vendors</a:t>
            </a:r>
          </a:p>
          <a:p>
            <a:r>
              <a:rPr lang="en-US" sz="2600" dirty="0">
                <a:latin typeface="Times New Roman" pitchFamily="18" charset="0"/>
                <a:cs typeface="Times New Roman" pitchFamily="18" charset="0"/>
              </a:rPr>
              <a:t>Response Time</a:t>
            </a:r>
          </a:p>
          <a:p>
            <a:r>
              <a:rPr lang="en-US" sz="2600" dirty="0">
                <a:latin typeface="Times New Roman" pitchFamily="18" charset="0"/>
                <a:cs typeface="Times New Roman" pitchFamily="18" charset="0"/>
              </a:rPr>
              <a:t>Easy to Customize</a:t>
            </a:r>
          </a:p>
          <a:p>
            <a:r>
              <a:rPr lang="en-US" sz="2600" dirty="0">
                <a:latin typeface="Times New Roman" pitchFamily="18" charset="0"/>
                <a:cs typeface="Times New Roman" pitchFamily="18" charset="0"/>
              </a:rPr>
              <a:t>Virtual Provisioning</a:t>
            </a:r>
          </a:p>
          <a:p>
            <a:r>
              <a:rPr lang="en-US" sz="2600" dirty="0">
                <a:latin typeface="Times New Roman" pitchFamily="18" charset="0"/>
                <a:cs typeface="Times New Roman" pitchFamily="18" charset="0"/>
              </a:rPr>
              <a:t>Fully Automated Storage </a:t>
            </a:r>
            <a:r>
              <a:rPr lang="en-US" sz="2600" dirty="0" err="1">
                <a:latin typeface="Times New Roman" pitchFamily="18" charset="0"/>
                <a:cs typeface="Times New Roman" pitchFamily="18" charset="0"/>
              </a:rPr>
              <a:t>Tiering</a:t>
            </a:r>
            <a:r>
              <a:rPr lang="en-US" sz="2600" dirty="0">
                <a:latin typeface="Times New Roman" pitchFamily="18" charset="0"/>
                <a:cs typeface="Times New Roman" pitchFamily="18" charset="0"/>
              </a:rPr>
              <a:t>—FAST</a:t>
            </a:r>
          </a:p>
          <a:p>
            <a:pPr marL="0" indent="0">
              <a:buNone/>
            </a:pPr>
            <a:endParaRPr lang="en-US" dirty="0">
              <a:latin typeface="Calibri" panose="020F0502020204030204" pitchFamily="34" charset="0"/>
            </a:endParaRPr>
          </a:p>
        </p:txBody>
      </p:sp>
      <p:sp>
        <p:nvSpPr>
          <p:cNvPr id="5" name="Title 1"/>
          <p:cNvSpPr>
            <a:spLocks noGrp="1"/>
          </p:cNvSpPr>
          <p:nvPr>
            <p:ph type="title"/>
          </p:nvPr>
        </p:nvSpPr>
        <p:spPr>
          <a:xfrm>
            <a:off x="174172" y="365127"/>
            <a:ext cx="8763000" cy="777874"/>
          </a:xfrm>
          <a:solidFill>
            <a:schemeClr val="bg1"/>
          </a:solidFill>
        </p:spPr>
        <p:txBody>
          <a:bodyPr>
            <a:normAutofit/>
          </a:bodyPr>
          <a:lstStyle/>
          <a:p>
            <a:pPr algn="ctr"/>
            <a:r>
              <a:rPr lang="en-US" sz="3600" dirty="0" smtClean="0">
                <a:solidFill>
                  <a:schemeClr val="tx1"/>
                </a:solidFill>
                <a:effectLst/>
                <a:latin typeface="Times New Roman" pitchFamily="18" charset="0"/>
                <a:cs typeface="Times New Roman" pitchFamily="18" charset="0"/>
              </a:rPr>
              <a:t>Need of Cloud Computing</a:t>
            </a:r>
            <a:endParaRPr lang="en-US" sz="36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9158608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686800" cy="4940491"/>
          </a:xfrm>
        </p:spPr>
        <p:txBody>
          <a:bodyPr/>
          <a:lstStyle/>
          <a:p>
            <a:r>
              <a:rPr lang="en-US" dirty="0" smtClean="0"/>
              <a:t>Criteria</a:t>
            </a:r>
          </a:p>
          <a:p>
            <a:pPr>
              <a:buClrTx/>
              <a:buFont typeface="Arial" pitchFamily="34" charset="0"/>
              <a:buChar char="•"/>
            </a:pPr>
            <a:r>
              <a:rPr lang="en-US" sz="2400" dirty="0" smtClean="0">
                <a:latin typeface="Times New Roman" pitchFamily="18" charset="0"/>
                <a:cs typeface="Times New Roman" pitchFamily="18" charset="0"/>
              </a:rPr>
              <a:t>Mean execution time/makespan time</a:t>
            </a:r>
          </a:p>
          <a:p>
            <a:pPr>
              <a:buClrTx/>
              <a:buFont typeface="Arial" pitchFamily="34" charset="0"/>
              <a:buChar char="•"/>
            </a:pPr>
            <a:r>
              <a:rPr lang="en-US" sz="2400" dirty="0" smtClean="0">
                <a:latin typeface="Times New Roman" pitchFamily="18" charset="0"/>
                <a:cs typeface="Times New Roman" pitchFamily="18" charset="0"/>
              </a:rPr>
              <a:t>Mean user submission time</a:t>
            </a:r>
          </a:p>
          <a:p>
            <a:pPr>
              <a:buClrTx/>
              <a:buFont typeface="Arial" pitchFamily="34" charset="0"/>
              <a:buChar char="•"/>
            </a:pPr>
            <a:r>
              <a:rPr lang="en-US" sz="2400" dirty="0" smtClean="0">
                <a:latin typeface="Times New Roman" pitchFamily="18" charset="0"/>
                <a:cs typeface="Times New Roman" pitchFamily="18" charset="0"/>
              </a:rPr>
              <a:t>Average resource utilization</a:t>
            </a:r>
          </a:p>
          <a:p>
            <a:pPr>
              <a:buClrTx/>
              <a:buFont typeface="Arial" pitchFamily="34" charset="0"/>
              <a:buChar char="•"/>
            </a:pPr>
            <a:r>
              <a:rPr lang="en-US" sz="2400" dirty="0" smtClean="0">
                <a:latin typeface="Times New Roman" pitchFamily="18" charset="0"/>
                <a:cs typeface="Times New Roman" pitchFamily="18" charset="0"/>
              </a:rPr>
              <a:t>Minimize the cost of applications</a:t>
            </a:r>
          </a:p>
          <a:p>
            <a:pPr>
              <a:buClrTx/>
              <a:buFont typeface="Arial" pitchFamily="34" charset="0"/>
              <a:buChar char="•"/>
            </a:pPr>
            <a:r>
              <a:rPr lang="en-US" sz="2400" dirty="0" smtClean="0">
                <a:latin typeface="Times New Roman" pitchFamily="18" charset="0"/>
                <a:cs typeface="Times New Roman" pitchFamily="18" charset="0"/>
              </a:rPr>
              <a:t>Energy Consumption</a:t>
            </a:r>
          </a:p>
          <a:p>
            <a:pPr>
              <a:buClrTx/>
              <a:buFont typeface="Arial" pitchFamily="34" charset="0"/>
              <a:buChar char="•"/>
            </a:pPr>
            <a:r>
              <a:rPr lang="en-US" sz="2400" dirty="0" smtClean="0">
                <a:latin typeface="Times New Roman" pitchFamily="18" charset="0"/>
                <a:cs typeface="Times New Roman" pitchFamily="18" charset="0"/>
              </a:rPr>
              <a:t>Reliability/Availability</a:t>
            </a:r>
          </a:p>
          <a:p>
            <a:pPr>
              <a:buClrTx/>
              <a:buFont typeface="Arial" pitchFamily="34" charset="0"/>
              <a:buChar char="•"/>
            </a:pPr>
            <a:r>
              <a:rPr lang="en-US" sz="2400" dirty="0" smtClean="0">
                <a:latin typeface="Times New Roman" pitchFamily="18" charset="0"/>
                <a:cs typeface="Times New Roman" pitchFamily="18" charset="0"/>
              </a:rPr>
              <a:t>Scalability/Elasticity</a:t>
            </a:r>
          </a:p>
          <a:p>
            <a:pPr>
              <a:buClrTx/>
              <a:buFont typeface="Arial" pitchFamily="34" charset="0"/>
              <a:buChar char="•"/>
            </a:pPr>
            <a:r>
              <a:rPr lang="en-US" sz="2400" dirty="0" smtClean="0">
                <a:latin typeface="Times New Roman" pitchFamily="18" charset="0"/>
                <a:cs typeface="Times New Roman" pitchFamily="18" charset="0"/>
              </a:rPr>
              <a:t> Job/Tasks acceptance ratio or rejection ratio</a:t>
            </a:r>
          </a:p>
          <a:p>
            <a:pPr>
              <a:buClrTx/>
              <a:buFont typeface="Arial" pitchFamily="34" charset="0"/>
              <a:buChar char="•"/>
            </a:pPr>
            <a:r>
              <a:rPr lang="en-US" sz="2400" dirty="0" smtClean="0">
                <a:latin typeface="Times New Roman" pitchFamily="18" charset="0"/>
                <a:cs typeface="Times New Roman" pitchFamily="18" charset="0"/>
              </a:rPr>
              <a:t>Throughput</a:t>
            </a:r>
          </a:p>
          <a:p>
            <a:pPr>
              <a:buNone/>
            </a:pPr>
            <a:endParaRPr lang="en-US" sz="24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normAutofit/>
          </a:bodyPr>
          <a:lstStyle/>
          <a:p>
            <a:r>
              <a:rPr lang="en-US" sz="3400" dirty="0" smtClean="0">
                <a:solidFill>
                  <a:schemeClr val="tx1"/>
                </a:solidFill>
                <a:effectLst/>
                <a:latin typeface="Times New Roman" pitchFamily="18" charset="0"/>
                <a:cs typeface="Times New Roman" pitchFamily="18" charset="0"/>
              </a:rPr>
              <a:t>Evaluating the Scheduling algorithms</a:t>
            </a:r>
            <a:endParaRPr lang="en-US" sz="34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52600"/>
            <a:ext cx="8305800" cy="4373563"/>
          </a:xfrm>
        </p:spPr>
        <p:txBody>
          <a:bodyPr/>
          <a:lstStyle/>
          <a:p>
            <a:endParaRPr lang="en-US" b="1" dirty="0" smtClean="0">
              <a:hlinkClick r:id="rId2"/>
            </a:endParaRPr>
          </a:p>
          <a:p>
            <a:r>
              <a:rPr lang="en-US" b="1" dirty="0" smtClean="0">
                <a:hlinkClick r:id="rId2"/>
              </a:rPr>
              <a:t>http</a:t>
            </a:r>
            <a:r>
              <a:rPr lang="en-US" b="1" dirty="0">
                <a:hlinkClick r:id="rId2"/>
              </a:rPr>
              <a:t>://www.cloudbus.org/cloudsim</a:t>
            </a:r>
            <a:r>
              <a:rPr lang="en-US" b="1" dirty="0" smtClean="0">
                <a:hlinkClick r:id="rId2"/>
              </a:rPr>
              <a:t>/</a:t>
            </a:r>
          </a:p>
          <a:p>
            <a:endParaRPr lang="en-US" b="1" dirty="0">
              <a:hlinkClick r:id="rId2"/>
            </a:endParaRPr>
          </a:p>
          <a:p>
            <a:r>
              <a:rPr lang="en-US" b="1" dirty="0" smtClean="0">
                <a:hlinkClick r:id="rId2"/>
              </a:rPr>
              <a:t>http</a:t>
            </a:r>
            <a:r>
              <a:rPr lang="en-US" b="1" dirty="0">
                <a:hlinkClick r:id="rId2"/>
              </a:rPr>
              <a:t>://</a:t>
            </a:r>
            <a:r>
              <a:rPr lang="en-US" b="1" dirty="0" smtClean="0">
                <a:hlinkClick r:id="rId2"/>
              </a:rPr>
              <a:t>code.google.com/p/cloudsim/downloads/list</a:t>
            </a:r>
            <a:endParaRPr lang="en-US" b="1" dirty="0" smtClean="0"/>
          </a:p>
          <a:p>
            <a:endParaRPr lang="en-US" b="1" dirty="0" smtClean="0"/>
          </a:p>
          <a:p>
            <a:r>
              <a:rPr lang="en-US" dirty="0">
                <a:hlinkClick r:id="rId3"/>
              </a:rPr>
              <a:t>http://www.eclipse.org</a:t>
            </a:r>
            <a:r>
              <a:rPr lang="en-US" dirty="0" smtClean="0">
                <a:hlinkClick r:id="rId3"/>
              </a:rPr>
              <a:t>/</a:t>
            </a:r>
            <a:endParaRPr lang="en-US" dirty="0" smtClean="0"/>
          </a:p>
          <a:p>
            <a:endParaRPr lang="en-US" b="1"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339237971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092891"/>
          </a:xfrm>
        </p:spPr>
        <p:txBody>
          <a:bodyPr>
            <a:normAutofit/>
          </a:bodyPr>
          <a:lstStyle/>
          <a:p>
            <a:pPr algn="ctr">
              <a:buNone/>
            </a:pPr>
            <a:endParaRPr lang="en-US" sz="5400" b="1" dirty="0" smtClean="0">
              <a:latin typeface="Sylfaen" pitchFamily="18" charset="0"/>
            </a:endParaRPr>
          </a:p>
          <a:p>
            <a:pPr algn="ctr">
              <a:buNone/>
            </a:pPr>
            <a:endParaRPr lang="en-US" sz="5400" b="1" dirty="0" smtClean="0">
              <a:latin typeface="Sylfaen" pitchFamily="18" charset="0"/>
            </a:endParaRPr>
          </a:p>
          <a:p>
            <a:pPr algn="ctr">
              <a:buNone/>
            </a:pPr>
            <a:r>
              <a:rPr lang="en-US" sz="5400" b="1" smtClean="0">
                <a:latin typeface="Sylfaen" pitchFamily="18" charset="0"/>
              </a:rPr>
              <a:t>Thank </a:t>
            </a:r>
            <a:r>
              <a:rPr lang="en-US" sz="5400" b="1" dirty="0" smtClean="0">
                <a:latin typeface="Sylfaen" pitchFamily="18" charset="0"/>
              </a:rPr>
              <a:t>You</a:t>
            </a:r>
            <a:endParaRPr lang="en-US" sz="5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enefits-of-cloud-computing.png"/>
          <p:cNvPicPr>
            <a:picLocks noGrp="1" noChangeAspect="1"/>
          </p:cNvPicPr>
          <p:nvPr>
            <p:ph idx="1"/>
          </p:nvPr>
        </p:nvPicPr>
        <p:blipFill>
          <a:blip r:embed="rId2"/>
          <a:stretch>
            <a:fillRect/>
          </a:stretch>
        </p:blipFill>
        <p:spPr>
          <a:xfrm>
            <a:off x="609600" y="1219200"/>
            <a:ext cx="8077200" cy="4724400"/>
          </a:xfrm>
        </p:spPr>
      </p:pic>
      <p:sp>
        <p:nvSpPr>
          <p:cNvPr id="3" name="Title 2"/>
          <p:cNvSpPr>
            <a:spLocks noGrp="1"/>
          </p:cNvSpPr>
          <p:nvPr>
            <p:ph type="title"/>
          </p:nvPr>
        </p:nvSpPr>
        <p:spPr>
          <a:xfrm>
            <a:off x="457200" y="274638"/>
            <a:ext cx="82296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Benefits of cloud services</a:t>
            </a:r>
            <a:endParaRPr lang="en-US" sz="36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8"/>
            <a:ext cx="8933213" cy="4740893"/>
          </a:xfrm>
        </p:spPr>
        <p:txBody>
          <a:bodyPr>
            <a:normAutofit/>
          </a:bodyPr>
          <a:lstStyle/>
          <a:p>
            <a:pPr marL="0" indent="0">
              <a:buNone/>
            </a:pPr>
            <a:r>
              <a:rPr lang="en-US" b="1" dirty="0" smtClean="0">
                <a:solidFill>
                  <a:srgbClr val="002060"/>
                </a:solidFill>
                <a:latin typeface="Calibri" panose="020F0502020204030204" pitchFamily="34" charset="0"/>
              </a:rPr>
              <a:t>Cloud </a:t>
            </a:r>
            <a:r>
              <a:rPr lang="en-US" b="1" dirty="0">
                <a:solidFill>
                  <a:srgbClr val="002060"/>
                </a:solidFill>
                <a:latin typeface="Calibri" panose="020F0502020204030204" pitchFamily="34" charset="0"/>
              </a:rPr>
              <a:t>computing offers the following benefits</a:t>
            </a:r>
            <a:r>
              <a:rPr lang="en-US" b="1" dirty="0" smtClean="0">
                <a:solidFill>
                  <a:srgbClr val="002060"/>
                </a:solidFill>
                <a:latin typeface="Calibri" panose="020F0502020204030204" pitchFamily="34" charset="0"/>
              </a:rPr>
              <a:t>:</a:t>
            </a:r>
          </a:p>
          <a:p>
            <a:r>
              <a:rPr lang="en-US" dirty="0" smtClean="0">
                <a:latin typeface="Calibri" panose="020F0502020204030204" pitchFamily="34" charset="0"/>
              </a:rPr>
              <a:t>Pay </a:t>
            </a:r>
            <a:r>
              <a:rPr lang="en-US" dirty="0">
                <a:latin typeface="Calibri" panose="020F0502020204030204" pitchFamily="34" charset="0"/>
              </a:rPr>
              <a:t>as per </a:t>
            </a:r>
            <a:r>
              <a:rPr lang="en-US" dirty="0" smtClean="0">
                <a:latin typeface="Calibri" panose="020F0502020204030204" pitchFamily="34" charset="0"/>
              </a:rPr>
              <a:t>use</a:t>
            </a:r>
          </a:p>
          <a:p>
            <a:r>
              <a:rPr lang="en-US" dirty="0">
                <a:latin typeface="Calibri" panose="020F0502020204030204" pitchFamily="34" charset="0"/>
              </a:rPr>
              <a:t>Reduced investment and proportional </a:t>
            </a:r>
            <a:r>
              <a:rPr lang="en-US" dirty="0" smtClean="0">
                <a:latin typeface="Calibri" panose="020F0502020204030204" pitchFamily="34" charset="0"/>
              </a:rPr>
              <a:t>costs</a:t>
            </a:r>
          </a:p>
          <a:p>
            <a:r>
              <a:rPr lang="en-US" dirty="0">
                <a:latin typeface="Calibri" panose="020F0502020204030204" pitchFamily="34" charset="0"/>
              </a:rPr>
              <a:t>Accessibility from </a:t>
            </a:r>
            <a:r>
              <a:rPr lang="en-US" dirty="0" smtClean="0">
                <a:latin typeface="Calibri" panose="020F0502020204030204" pitchFamily="34" charset="0"/>
              </a:rPr>
              <a:t>anywhere</a:t>
            </a:r>
          </a:p>
          <a:p>
            <a:r>
              <a:rPr lang="en-US" dirty="0">
                <a:latin typeface="Calibri" panose="020F0502020204030204" pitchFamily="34" charset="0"/>
              </a:rPr>
              <a:t>Increased </a:t>
            </a:r>
            <a:r>
              <a:rPr lang="en-US" dirty="0" smtClean="0">
                <a:latin typeface="Calibri" panose="020F0502020204030204" pitchFamily="34" charset="0"/>
              </a:rPr>
              <a:t>scalability</a:t>
            </a:r>
          </a:p>
          <a:p>
            <a:r>
              <a:rPr lang="en-US" dirty="0">
                <a:latin typeface="Calibri" panose="020F0502020204030204" pitchFamily="34" charset="0"/>
              </a:rPr>
              <a:t>Increased availability and </a:t>
            </a:r>
            <a:r>
              <a:rPr lang="en-US" dirty="0" smtClean="0">
                <a:latin typeface="Calibri" panose="020F0502020204030204" pitchFamily="34" charset="0"/>
              </a:rPr>
              <a:t>reliability</a:t>
            </a:r>
          </a:p>
          <a:p>
            <a:r>
              <a:rPr lang="en-US" dirty="0">
                <a:latin typeface="Calibri" panose="020F0502020204030204" pitchFamily="34" charset="0"/>
              </a:rPr>
              <a:t>Dynamic provisioning</a:t>
            </a:r>
          </a:p>
        </p:txBody>
      </p:sp>
      <p:sp>
        <p:nvSpPr>
          <p:cNvPr id="5" name="Title 1"/>
          <p:cNvSpPr>
            <a:spLocks noGrp="1"/>
          </p:cNvSpPr>
          <p:nvPr>
            <p:ph type="title"/>
          </p:nvPr>
        </p:nvSpPr>
        <p:spPr>
          <a:xfrm>
            <a:off x="174172" y="365126"/>
            <a:ext cx="8763000" cy="1071789"/>
          </a:xfrm>
          <a:solidFill>
            <a:schemeClr val="bg1"/>
          </a:solidFill>
        </p:spPr>
        <p:txBody>
          <a:bodyPr/>
          <a:lstStyle/>
          <a:p>
            <a:pPr algn="ctr"/>
            <a:r>
              <a:rPr lang="en-US" dirty="0">
                <a:solidFill>
                  <a:schemeClr val="tx1"/>
                </a:solidFill>
                <a:latin typeface="Calibri" panose="020F0502020204030204" pitchFamily="34" charset="0"/>
              </a:rPr>
              <a:t>Benefits of Cloud Computing</a:t>
            </a:r>
          </a:p>
        </p:txBody>
      </p:sp>
    </p:spTree>
    <p:extLst>
      <p:ext uri="{BB962C8B-B14F-4D97-AF65-F5344CB8AC3E}">
        <p14:creationId xmlns="" xmlns:p14="http://schemas.microsoft.com/office/powerpoint/2010/main" val="25640835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382000" cy="4788091"/>
          </a:xfrm>
        </p:spPr>
        <p:txBody>
          <a:bodyPr/>
          <a:lstStyle/>
          <a:p>
            <a:pPr>
              <a:buNone/>
            </a:pPr>
            <a:r>
              <a:rPr lang="en-US" sz="2200" dirty="0" smtClean="0">
                <a:latin typeface="Times New Roman" pitchFamily="18" charset="0"/>
                <a:cs typeface="Times New Roman" pitchFamily="18" charset="0"/>
              </a:rPr>
              <a:t>If we go through the chronological order, it has evolved after through a number of phases:</a:t>
            </a:r>
          </a:p>
          <a:p>
            <a:pPr>
              <a:buNone/>
            </a:pPr>
            <a:endParaRPr lang="en-US" sz="2200" dirty="0" smtClean="0">
              <a:latin typeface="Times New Roman" pitchFamily="18" charset="0"/>
              <a:cs typeface="Times New Roman" pitchFamily="18" charset="0"/>
            </a:endParaRPr>
          </a:p>
          <a:p>
            <a:pPr>
              <a:buNone/>
            </a:pPr>
            <a:r>
              <a:rPr lang="en-US" sz="2000" b="1" dirty="0" smtClean="0">
                <a:latin typeface="Times New Roman" pitchFamily="18" charset="0"/>
                <a:cs typeface="Times New Roman" pitchFamily="18" charset="0"/>
              </a:rPr>
              <a:t>Mainframe computing:</a:t>
            </a:r>
          </a:p>
          <a:p>
            <a:pPr>
              <a:buClrTx/>
              <a:buSzPct val="77000"/>
              <a:buFont typeface="Arial" pitchFamily="34" charset="0"/>
              <a:buChar char="•"/>
            </a:pPr>
            <a:r>
              <a:rPr lang="en-US" sz="20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Multiple users were capable of accessing a central computer through dumb terminals, whose only function was to provide access to the mainframe.</a:t>
            </a:r>
          </a:p>
          <a:p>
            <a:pPr>
              <a:buClrTx/>
              <a:buSzPct val="77000"/>
              <a:buFont typeface="Arial" pitchFamily="34" charset="0"/>
              <a:buChar char="•"/>
            </a:pPr>
            <a:endParaRPr lang="en-US" sz="2400" dirty="0" smtClean="0">
              <a:latin typeface="Times New Roman" pitchFamily="18" charset="0"/>
              <a:cs typeface="Times New Roman" pitchFamily="18" charset="0"/>
            </a:endParaRPr>
          </a:p>
          <a:p>
            <a:pPr>
              <a:buClrTx/>
              <a:buSzPct val="77000"/>
              <a:buFont typeface="Arial" pitchFamily="34" charset="0"/>
              <a:buChar char="•"/>
            </a:pPr>
            <a:r>
              <a:rPr lang="en-US" sz="2400" dirty="0" smtClean="0">
                <a:latin typeface="Times New Roman" pitchFamily="18" charset="0"/>
                <a:cs typeface="Times New Roman" pitchFamily="18" charset="0"/>
              </a:rPr>
              <a:t>Because of the costs to buy and maintain mainframe computers.</a:t>
            </a:r>
          </a:p>
          <a:p>
            <a:pPr>
              <a:buClrTx/>
              <a:buSzPct val="77000"/>
              <a:buFont typeface="Arial" pitchFamily="34" charset="0"/>
              <a:buChar char="•"/>
            </a:pPr>
            <a:endParaRPr lang="en-US" sz="2400" dirty="0" smtClean="0">
              <a:latin typeface="Times New Roman" pitchFamily="18" charset="0"/>
              <a:cs typeface="Times New Roman" pitchFamily="18" charset="0"/>
            </a:endParaRPr>
          </a:p>
          <a:p>
            <a:pPr>
              <a:buClrTx/>
              <a:buSzPct val="77000"/>
              <a:buFont typeface="Arial" pitchFamily="34" charset="0"/>
              <a:buChar char="•"/>
            </a:pPr>
            <a:r>
              <a:rPr lang="en-US" sz="2400" dirty="0" smtClean="0">
                <a:latin typeface="Times New Roman" pitchFamily="18" charset="0"/>
                <a:cs typeface="Times New Roman" pitchFamily="18" charset="0"/>
              </a:rPr>
              <a:t>it was not practical for an organization to buy and maintain one for every employee</a:t>
            </a:r>
          </a:p>
          <a:p>
            <a:pPr>
              <a:buNone/>
            </a:pPr>
            <a:endParaRPr lang="en-US" sz="2000" b="1" dirty="0" smtClean="0">
              <a:latin typeface="Times New Roman" pitchFamily="18" charset="0"/>
              <a:cs typeface="Times New Roman" pitchFamily="18" charset="0"/>
            </a:endParaRPr>
          </a:p>
          <a:p>
            <a:pPr>
              <a:buNone/>
            </a:pPr>
            <a:endParaRPr lang="en-US" sz="2200" dirty="0" smtClean="0">
              <a:latin typeface="Times New Roman" pitchFamily="18" charset="0"/>
              <a:cs typeface="Times New Roman" pitchFamily="18" charset="0"/>
            </a:endParaRPr>
          </a:p>
          <a:p>
            <a:pPr>
              <a:buNone/>
            </a:pPr>
            <a:endParaRPr lang="en-US" dirty="0"/>
          </a:p>
        </p:txBody>
      </p:sp>
      <p:sp>
        <p:nvSpPr>
          <p:cNvPr id="3" name="Title 2"/>
          <p:cNvSpPr>
            <a:spLocks noGrp="1"/>
          </p:cNvSpPr>
          <p:nvPr>
            <p:ph type="title"/>
          </p:nvPr>
        </p:nvSpPr>
        <p:spPr>
          <a:xfrm>
            <a:off x="457200" y="274638"/>
            <a:ext cx="8229600" cy="792162"/>
          </a:xfrm>
        </p:spPr>
        <p:txBody>
          <a:bodyPr>
            <a:normAutofit/>
          </a:bodyPr>
          <a:lstStyle/>
          <a:p>
            <a:pPr algn="ctr"/>
            <a:r>
              <a:rPr lang="en-US" sz="3200" dirty="0" smtClean="0">
                <a:solidFill>
                  <a:schemeClr val="tx1"/>
                </a:solidFill>
                <a:effectLst/>
                <a:latin typeface="Times New Roman" pitchFamily="18" charset="0"/>
                <a:cs typeface="Times New Roman" pitchFamily="18" charset="0"/>
              </a:rPr>
              <a:t>History of cloud computing</a:t>
            </a:r>
            <a:endParaRPr lang="en-US" sz="32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381000"/>
            <a:ext cx="8229600" cy="685800"/>
          </a:xfrm>
        </p:spPr>
        <p:txBody>
          <a:bodyPr>
            <a:normAutofit fontScale="90000"/>
          </a:bodyPr>
          <a:lstStyle/>
          <a:p>
            <a:pPr algn="ctr"/>
            <a:r>
              <a:rPr lang="en-US" sz="3800" dirty="0" smtClean="0">
                <a:solidFill>
                  <a:schemeClr val="tx1"/>
                </a:solidFill>
                <a:latin typeface="Times New Roman" pitchFamily="18" charset="0"/>
                <a:cs typeface="Times New Roman" pitchFamily="18" charset="0"/>
              </a:rPr>
              <a:t>Evolution of Cloud Computing </a:t>
            </a:r>
            <a:r>
              <a:rPr lang="en-US" dirty="0" smtClean="0">
                <a:solidFill>
                  <a:schemeClr val="tx1"/>
                </a:solidFill>
                <a:latin typeface="Sylfaen" pitchFamily="18" charset="0"/>
              </a:rPr>
              <a:t/>
            </a:r>
            <a:br>
              <a:rPr lang="en-US" dirty="0" smtClean="0">
                <a:solidFill>
                  <a:schemeClr val="tx1"/>
                </a:solidFill>
                <a:latin typeface="Sylfaen" pitchFamily="18" charset="0"/>
              </a:rPr>
            </a:br>
            <a:endParaRPr lang="en-US" dirty="0" smtClean="0">
              <a:solidFill>
                <a:schemeClr val="tx1"/>
              </a:solidFill>
            </a:endParaRPr>
          </a:p>
        </p:txBody>
      </p:sp>
      <p:pic>
        <p:nvPicPr>
          <p:cNvPr id="7171" name="Picture 3"/>
          <p:cNvPicPr>
            <a:picLocks noChangeAspect="1" noChangeArrowheads="1"/>
          </p:cNvPicPr>
          <p:nvPr/>
        </p:nvPicPr>
        <p:blipFill>
          <a:blip r:embed="rId2" cstate="print">
            <a:clrChange>
              <a:clrFrom>
                <a:srgbClr val="DEE0F1"/>
              </a:clrFrom>
              <a:clrTo>
                <a:srgbClr val="DEE0F1">
                  <a:alpha val="0"/>
                </a:srgbClr>
              </a:clrTo>
            </a:clrChange>
          </a:blip>
          <a:srcRect/>
          <a:stretch>
            <a:fillRect/>
          </a:stretch>
        </p:blipFill>
        <p:spPr bwMode="auto">
          <a:xfrm>
            <a:off x="457200" y="838200"/>
            <a:ext cx="8001000" cy="5029200"/>
          </a:xfrm>
          <a:prstGeom prst="rect">
            <a:avLst/>
          </a:prstGeom>
          <a:noFill/>
          <a:ln w="9525">
            <a:noFill/>
            <a:miter lim="800000"/>
            <a:headEnd/>
            <a:tailEnd/>
          </a:ln>
        </p:spPr>
      </p:pic>
      <p:sp>
        <p:nvSpPr>
          <p:cNvPr id="7172" name="Rectangle 5"/>
          <p:cNvSpPr>
            <a:spLocks noChangeArrowheads="1"/>
          </p:cNvSpPr>
          <p:nvPr/>
        </p:nvSpPr>
        <p:spPr bwMode="auto">
          <a:xfrm>
            <a:off x="228600" y="6096000"/>
            <a:ext cx="8839200" cy="369888"/>
          </a:xfrm>
          <a:prstGeom prst="rect">
            <a:avLst/>
          </a:prstGeom>
          <a:noFill/>
          <a:ln w="9525">
            <a:noFill/>
            <a:miter lim="800000"/>
            <a:headEnd/>
            <a:tailEnd/>
          </a:ln>
        </p:spPr>
        <p:txBody>
          <a:bodyPr>
            <a:spAutoFit/>
          </a:bodyPr>
          <a:lstStyle/>
          <a:p>
            <a:pPr algn="ctr"/>
            <a:r>
              <a:rPr lang="en-US" dirty="0">
                <a:latin typeface="Sylfaen" pitchFamily="18" charset="0"/>
              </a:rPr>
              <a:t>Figure 1: Computing paradigm shift </a:t>
            </a:r>
          </a:p>
        </p:txBody>
      </p:sp>
    </p:spTree>
    <p:extLst>
      <p:ext uri="{BB962C8B-B14F-4D97-AF65-F5344CB8AC3E}">
        <p14:creationId xmlns:p14="http://schemas.microsoft.com/office/powerpoint/2010/main" xmlns="" val="28127782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933213" cy="3470234"/>
          </a:xfrm>
        </p:spPr>
        <p:txBody>
          <a:bodyPr>
            <a:normAutofit/>
          </a:bodyPr>
          <a:lstStyle/>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Peer-to-Peer </a:t>
            </a:r>
            <a:r>
              <a:rPr lang="en-US" sz="2600" dirty="0">
                <a:latin typeface="Times New Roman" pitchFamily="18" charset="0"/>
                <a:cs typeface="Times New Roman" pitchFamily="18" charset="0"/>
              </a:rPr>
              <a:t>(P2P) is a decentralized approach and it encompasses no principal server. It is a design </a:t>
            </a:r>
            <a:r>
              <a:rPr lang="en-US" sz="2600" dirty="0" smtClean="0">
                <a:latin typeface="Times New Roman" pitchFamily="18" charset="0"/>
                <a:cs typeface="Times New Roman" pitchFamily="18" charset="0"/>
              </a:rPr>
              <a:t>in which </a:t>
            </a:r>
            <a:r>
              <a:rPr lang="en-US" sz="2600" dirty="0">
                <a:latin typeface="Times New Roman" pitchFamily="18" charset="0"/>
                <a:cs typeface="Times New Roman" pitchFamily="18" charset="0"/>
              </a:rPr>
              <a:t>every computer has equal responsibilities </a:t>
            </a:r>
            <a:r>
              <a:rPr lang="en-US" sz="2600" dirty="0" smtClean="0">
                <a:latin typeface="Times New Roman" pitchFamily="18" charset="0"/>
                <a:cs typeface="Times New Roman" pitchFamily="18" charset="0"/>
              </a:rPr>
              <a:t>and </a:t>
            </a:r>
            <a:r>
              <a:rPr lang="en-US" sz="2600" dirty="0">
                <a:latin typeface="Times New Roman" pitchFamily="18" charset="0"/>
                <a:cs typeface="Times New Roman" pitchFamily="18" charset="0"/>
              </a:rPr>
              <a:t>facilities</a:t>
            </a:r>
            <a:r>
              <a:rPr lang="en-US" sz="2600" dirty="0" smtClean="0">
                <a:latin typeface="Times New Roman" pitchFamily="18" charset="0"/>
                <a:cs typeface="Times New Roman" pitchFamily="18" charset="0"/>
              </a:rPr>
              <a:t>.</a:t>
            </a:r>
          </a:p>
          <a:p>
            <a:r>
              <a:rPr lang="en-US" sz="2600" dirty="0">
                <a:latin typeface="Times New Roman" pitchFamily="18" charset="0"/>
                <a:cs typeface="Times New Roman" pitchFamily="18" charset="0"/>
              </a:rPr>
              <a:t>P2P facilitates straight swap of services and resources.</a:t>
            </a:r>
          </a:p>
          <a:p>
            <a:r>
              <a:rPr lang="en-US" sz="2600" dirty="0">
                <a:latin typeface="Times New Roman" pitchFamily="18" charset="0"/>
                <a:cs typeface="Times New Roman" pitchFamily="18" charset="0"/>
              </a:rPr>
              <a:t>This kind of network is not simple to manage.</a:t>
            </a:r>
          </a:p>
        </p:txBody>
      </p:sp>
      <p:sp>
        <p:nvSpPr>
          <p:cNvPr id="5" name="Title 1"/>
          <p:cNvSpPr>
            <a:spLocks noGrp="1"/>
          </p:cNvSpPr>
          <p:nvPr>
            <p:ph type="title"/>
          </p:nvPr>
        </p:nvSpPr>
        <p:spPr>
          <a:xfrm>
            <a:off x="174172" y="365126"/>
            <a:ext cx="8763000" cy="1071789"/>
          </a:xfrm>
          <a:solidFill>
            <a:schemeClr val="bg1"/>
          </a:solidFill>
        </p:spPr>
        <p:txBody>
          <a:bodyPr>
            <a:normAutofit/>
          </a:bodyPr>
          <a:lstStyle/>
          <a:p>
            <a:pPr algn="ctr"/>
            <a:r>
              <a:rPr lang="en-US" sz="3600" dirty="0" smtClean="0">
                <a:solidFill>
                  <a:schemeClr val="tx1"/>
                </a:solidFill>
                <a:effectLst/>
                <a:latin typeface="Calibri" panose="020F0502020204030204" pitchFamily="34" charset="0"/>
              </a:rPr>
              <a:t>Peer to Peer Approach</a:t>
            </a:r>
            <a:endParaRPr lang="en-US" sz="3600" dirty="0">
              <a:solidFill>
                <a:schemeClr val="tx1"/>
              </a:solidFill>
              <a:effectLst/>
              <a:latin typeface="Calibri" panose="020F0502020204030204" pitchFamily="34" charset="0"/>
            </a:endParaRPr>
          </a:p>
        </p:txBody>
      </p:sp>
    </p:spTree>
    <p:extLst>
      <p:ext uri="{BB962C8B-B14F-4D97-AF65-F5344CB8AC3E}">
        <p14:creationId xmlns="" xmlns:p14="http://schemas.microsoft.com/office/powerpoint/2010/main" val="452843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933213" cy="3470234"/>
          </a:xfrm>
        </p:spPr>
        <p:txBody>
          <a:bodyPr>
            <a:normAutofit/>
          </a:bodyPr>
          <a:lstStyle/>
          <a:p>
            <a:r>
              <a:rPr lang="en-US" dirty="0" smtClean="0">
                <a:latin typeface="Calibri" panose="020F0502020204030204" pitchFamily="34" charset="0"/>
              </a:rPr>
              <a:t>Distributed computing </a:t>
            </a:r>
            <a:r>
              <a:rPr lang="en-US" dirty="0">
                <a:latin typeface="Calibri" panose="020F0502020204030204" pitchFamily="34" charset="0"/>
              </a:rPr>
              <a:t>utilizes those idle resources that are not utilized for some reason or the other. Figure </a:t>
            </a:r>
            <a:r>
              <a:rPr lang="en-US" dirty="0" smtClean="0">
                <a:latin typeface="Calibri" panose="020F0502020204030204" pitchFamily="34" charset="0"/>
              </a:rPr>
              <a:t>1.5 shows </a:t>
            </a:r>
            <a:r>
              <a:rPr lang="en-US" dirty="0">
                <a:latin typeface="Calibri" panose="020F0502020204030204" pitchFamily="34" charset="0"/>
              </a:rPr>
              <a:t>distributed computing.</a:t>
            </a:r>
          </a:p>
        </p:txBody>
      </p:sp>
      <p:sp>
        <p:nvSpPr>
          <p:cNvPr id="5" name="Title 1"/>
          <p:cNvSpPr>
            <a:spLocks noGrp="1"/>
          </p:cNvSpPr>
          <p:nvPr>
            <p:ph type="title"/>
          </p:nvPr>
        </p:nvSpPr>
        <p:spPr>
          <a:xfrm>
            <a:off x="174172" y="365126"/>
            <a:ext cx="8763000" cy="1071789"/>
          </a:xfrm>
          <a:solidFill>
            <a:schemeClr val="bg1"/>
          </a:solidFill>
        </p:spPr>
        <p:txBody>
          <a:bodyPr/>
          <a:lstStyle/>
          <a:p>
            <a:pPr algn="ctr"/>
            <a:r>
              <a:rPr lang="en-US" dirty="0" smtClean="0">
                <a:solidFill>
                  <a:schemeClr val="tx1"/>
                </a:solidFill>
                <a:latin typeface="Calibri" panose="020F0502020204030204" pitchFamily="34" charset="0"/>
              </a:rPr>
              <a:t>Distributed Computing</a:t>
            </a:r>
            <a:endParaRPr lang="en-US" dirty="0">
              <a:solidFill>
                <a:schemeClr val="tx1"/>
              </a:solidFill>
              <a:latin typeface="Calibri" panose="020F0502020204030204" pitchFamily="34" charset="0"/>
            </a:endParaRPr>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362200" y="2819400"/>
            <a:ext cx="5257799" cy="33801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031738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90600"/>
            <a:ext cx="8534400" cy="5257800"/>
          </a:xfrm>
        </p:spPr>
        <p:txBody>
          <a:bodyPr>
            <a:normAutofit fontScale="92500"/>
          </a:bodyPr>
          <a:lstStyle/>
          <a:p>
            <a:pPr>
              <a:buNone/>
            </a:pPr>
            <a:r>
              <a:rPr lang="en-US" sz="2400" b="1" dirty="0" smtClean="0">
                <a:latin typeface="Times New Roman" pitchFamily="18" charset="0"/>
                <a:cs typeface="Times New Roman" pitchFamily="18" charset="0"/>
              </a:rPr>
              <a:t>UNIT-I Introduction</a:t>
            </a:r>
            <a:endParaRPr lang="en-US" sz="24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Cloud-definition, benefits, usage scenarios, History of Cloud Computing Cloud Architecture, Types of Clouds, Business models around Clouds, Major Players in Cloud Computing, issues in Clouds, Eucalyptus, Nimbus, Open Nebula, </a:t>
            </a:r>
            <a:r>
              <a:rPr lang="en-US" sz="2200" dirty="0" err="1" smtClean="0">
                <a:latin typeface="Times New Roman" pitchFamily="18" charset="0"/>
                <a:cs typeface="Times New Roman" pitchFamily="18" charset="0"/>
              </a:rPr>
              <a:t>CloudSim</a:t>
            </a:r>
            <a:r>
              <a:rPr lang="en-US" sz="2200" dirty="0" smtClean="0">
                <a:latin typeface="Times New Roman" pitchFamily="18" charset="0"/>
                <a:cs typeface="Times New Roman" pitchFamily="18" charset="0"/>
              </a:rPr>
              <a:t>, Risks Involved in Cloud Computing. </a:t>
            </a:r>
          </a:p>
          <a:p>
            <a:pPr>
              <a:buNone/>
            </a:pPr>
            <a:r>
              <a:rPr lang="en-US" sz="2400" b="1" dirty="0" smtClean="0">
                <a:latin typeface="Times New Roman" pitchFamily="18" charset="0"/>
                <a:cs typeface="Times New Roman" pitchFamily="18" charset="0"/>
              </a:rPr>
              <a:t>UNIT-II Cloud Services </a:t>
            </a:r>
            <a:endParaRPr lang="en-US" sz="24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Types of Cloud services:  Software as a service, Platform as a Service,  Infrastructure as a Service, database as a Service, Monitoring as a Service, Communication as services.  Service providers, Google, Amazon, Microsoft Azure, IBM, </a:t>
            </a:r>
            <a:r>
              <a:rPr lang="en-US" sz="2200" dirty="0" err="1" smtClean="0">
                <a:latin typeface="Times New Roman" pitchFamily="18" charset="0"/>
                <a:cs typeface="Times New Roman" pitchFamily="18" charset="0"/>
              </a:rPr>
              <a:t>Salesforce</a:t>
            </a:r>
            <a:r>
              <a:rPr lang="en-US" sz="2200" dirty="0" smtClean="0">
                <a:latin typeface="Times New Roman" pitchFamily="18" charset="0"/>
                <a:cs typeface="Times New Roman" pitchFamily="18" charset="0"/>
              </a:rPr>
              <a:t>.</a:t>
            </a:r>
          </a:p>
          <a:p>
            <a:pPr>
              <a:buNone/>
            </a:pPr>
            <a:r>
              <a:rPr lang="en-US" sz="2400" b="1" dirty="0" smtClean="0">
                <a:latin typeface="Times New Roman" pitchFamily="18" charset="0"/>
                <a:cs typeface="Times New Roman" pitchFamily="18" charset="0"/>
              </a:rPr>
              <a:t>UNIT-III Collaborating Using Cloud Services</a:t>
            </a:r>
            <a:endParaRPr lang="en-US" sz="2400" dirty="0" smtClean="0">
              <a:latin typeface="Times New Roman" pitchFamily="18" charset="0"/>
              <a:cs typeface="Times New Roman" pitchFamily="18" charset="0"/>
            </a:endParaRPr>
          </a:p>
          <a:p>
            <a:pPr algn="just">
              <a:buNone/>
            </a:pPr>
            <a:r>
              <a:rPr lang="en-US" sz="2200" dirty="0" smtClean="0">
                <a:latin typeface="Times New Roman" pitchFamily="18" charset="0"/>
                <a:cs typeface="Times New Roman" pitchFamily="18" charset="0"/>
              </a:rPr>
              <a:t>Email Communication over the Cloud , CRM Management, Project Management, Event Management, Task Management,  Calendar, Schedules, Word Processing, Presentation, Spreadsheet, Databases, Desktop,  Social Networks and Groupware, Work Loan Management in Cloud.</a:t>
            </a:r>
          </a:p>
          <a:p>
            <a:pPr>
              <a:buNone/>
            </a:pPr>
            <a:endParaRPr lang="en-US" dirty="0"/>
          </a:p>
        </p:txBody>
      </p:sp>
      <p:sp>
        <p:nvSpPr>
          <p:cNvPr id="3" name="Title 2"/>
          <p:cNvSpPr>
            <a:spLocks noGrp="1"/>
          </p:cNvSpPr>
          <p:nvPr>
            <p:ph type="title"/>
          </p:nvPr>
        </p:nvSpPr>
        <p:spPr>
          <a:xfrm>
            <a:off x="457200" y="0"/>
            <a:ext cx="82296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Syllabus</a:t>
            </a:r>
            <a:endParaRPr lang="en-US" sz="36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762000"/>
            <a:ext cx="8610600" cy="5092891"/>
          </a:xfrm>
        </p:spPr>
        <p:txBody>
          <a:bodyPr>
            <a:normAutofit/>
          </a:bodyPr>
          <a:lstStyle/>
          <a:p>
            <a:pPr algn="just">
              <a:buClrTx/>
              <a:buFont typeface="Arial" pitchFamily="34" charset="0"/>
              <a:buChar char="•"/>
            </a:pPr>
            <a:r>
              <a:rPr lang="en-US" sz="2200" dirty="0" smtClean="0">
                <a:latin typeface="Times New Roman" pitchFamily="18" charset="0"/>
                <a:cs typeface="Times New Roman" pitchFamily="18" charset="0"/>
              </a:rPr>
              <a:t>Using virtualization software like VMware, it became possible to execute one or more operating systems simultaneously in an isolated environment.</a:t>
            </a:r>
          </a:p>
          <a:p>
            <a:pPr algn="just">
              <a:buClrTx/>
              <a:buFont typeface="Arial" pitchFamily="34" charset="0"/>
              <a:buChar char="•"/>
            </a:pPr>
            <a:endParaRPr lang="en-US" sz="2200" dirty="0" smtClean="0">
              <a:latin typeface="Times New Roman" pitchFamily="18" charset="0"/>
              <a:cs typeface="Times New Roman" pitchFamily="18" charset="0"/>
            </a:endParaRPr>
          </a:p>
          <a:p>
            <a:pPr algn="just">
              <a:buClrTx/>
              <a:buFont typeface="Arial" pitchFamily="34" charset="0"/>
              <a:buChar char="•"/>
            </a:pPr>
            <a:r>
              <a:rPr lang="en-US" sz="2200" dirty="0" smtClean="0">
                <a:latin typeface="Times New Roman" pitchFamily="18" charset="0"/>
                <a:cs typeface="Times New Roman" pitchFamily="18" charset="0"/>
              </a:rPr>
              <a:t>The virtual machine (VM) operating system took the 1950s’ shared access mainframe to the next level, </a:t>
            </a:r>
          </a:p>
          <a:p>
            <a:pPr algn="just">
              <a:buClrTx/>
              <a:buFont typeface="Arial" pitchFamily="34" charset="0"/>
              <a:buChar char="•"/>
            </a:pPr>
            <a:endParaRPr lang="en-US" sz="2200" dirty="0" smtClean="0">
              <a:latin typeface="Times New Roman" pitchFamily="18" charset="0"/>
              <a:cs typeface="Times New Roman" pitchFamily="18" charset="0"/>
            </a:endParaRPr>
          </a:p>
          <a:p>
            <a:pPr algn="just">
              <a:buClrTx/>
              <a:buFont typeface="Arial" pitchFamily="34" charset="0"/>
              <a:buChar char="•"/>
            </a:pPr>
            <a:r>
              <a:rPr lang="en-US" sz="2200" dirty="0" smtClean="0">
                <a:latin typeface="Times New Roman" pitchFamily="18" charset="0"/>
                <a:cs typeface="Times New Roman" pitchFamily="18" charset="0"/>
              </a:rPr>
              <a:t>Permitting multiple distinct computing environments to reside on one physical environment. </a:t>
            </a:r>
          </a:p>
          <a:p>
            <a:pPr algn="just">
              <a:buClrTx/>
              <a:buFont typeface="Arial" pitchFamily="34" charset="0"/>
              <a:buChar char="•"/>
            </a:pPr>
            <a:endParaRPr lang="en-US" sz="2200" dirty="0" smtClean="0">
              <a:latin typeface="Times New Roman" pitchFamily="18" charset="0"/>
              <a:cs typeface="Times New Roman" pitchFamily="18" charset="0"/>
            </a:endParaRPr>
          </a:p>
          <a:p>
            <a:pPr algn="just">
              <a:buClrTx/>
              <a:buFont typeface="Arial" pitchFamily="34" charset="0"/>
              <a:buChar char="•"/>
            </a:pPr>
            <a:r>
              <a:rPr lang="en-US" sz="2200" dirty="0" smtClean="0">
                <a:latin typeface="Times New Roman" pitchFamily="18" charset="0"/>
                <a:cs typeface="Times New Roman" pitchFamily="18" charset="0"/>
              </a:rPr>
              <a:t>Virtualization came to drive the technology, and was an important catalyst in the communication and information evolution.</a:t>
            </a:r>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15962"/>
          </a:xfrm>
        </p:spPr>
        <p:txBody>
          <a:bodyPr>
            <a:normAutofit fontScale="90000"/>
          </a:bodyPr>
          <a:lstStyle/>
          <a:p>
            <a:pPr algn="ctr"/>
            <a:r>
              <a:rPr lang="en-US" sz="3600" dirty="0" smtClean="0">
                <a:solidFill>
                  <a:schemeClr val="tx1"/>
                </a:solidFill>
                <a:latin typeface="Times New Roman" pitchFamily="18" charset="0"/>
                <a:cs typeface="Times New Roman" pitchFamily="18" charset="0"/>
              </a:rPr>
              <a:t>Concept of Virtual Machines (VMs)</a:t>
            </a:r>
            <a:r>
              <a:rPr lang="en-US" b="0" dirty="0" smtClean="0">
                <a:solidFill>
                  <a:schemeClr val="tx1"/>
                </a:solidFill>
              </a:rPr>
              <a:t/>
            </a:r>
            <a:br>
              <a:rPr lang="en-US" b="0" dirty="0" smtClean="0">
                <a:solidFill>
                  <a:schemeClr val="tx1"/>
                </a:solidFill>
              </a:rPr>
            </a:br>
            <a:endParaRPr lang="en-US"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457200"/>
            <a:ext cx="8763000" cy="4525963"/>
          </a:xfrm>
        </p:spPr>
        <p:txBody>
          <a:bodyPr>
            <a:normAutofit/>
          </a:bodyPr>
          <a:lstStyle/>
          <a:p>
            <a:pPr fontAlgn="base">
              <a:buNone/>
            </a:pPr>
            <a:r>
              <a:rPr lang="en-US" sz="2400" dirty="0" smtClean="0">
                <a:latin typeface="Times New Roman" pitchFamily="18" charset="0"/>
                <a:cs typeface="Times New Roman" pitchFamily="18" charset="0"/>
              </a:rPr>
              <a:t>The following list briefly explains the evolution of cloud computing:</a:t>
            </a:r>
          </a:p>
          <a:p>
            <a:pPr fontAlgn="base">
              <a:buNone/>
            </a:pPr>
            <a:endParaRPr lang="en-US" sz="2400" dirty="0" smtClean="0">
              <a:latin typeface="Times New Roman" pitchFamily="18" charset="0"/>
              <a:cs typeface="Times New Roman" pitchFamily="18" charset="0"/>
            </a:endParaRPr>
          </a:p>
          <a:p>
            <a:pPr fontAlgn="base">
              <a:buClrTx/>
              <a:buFont typeface="Arial" pitchFamily="34" charset="0"/>
              <a:buChar char="•"/>
            </a:pPr>
            <a:r>
              <a:rPr lang="en-US" sz="2300" b="1" dirty="0" smtClean="0">
                <a:latin typeface="Times New Roman" pitchFamily="18" charset="0"/>
                <a:cs typeface="Times New Roman" pitchFamily="18" charset="0"/>
              </a:rPr>
              <a:t>Grid computing:</a:t>
            </a:r>
            <a:r>
              <a:rPr lang="en-US" sz="2300" dirty="0" smtClean="0">
                <a:latin typeface="Times New Roman" pitchFamily="18" charset="0"/>
                <a:cs typeface="Times New Roman" pitchFamily="18" charset="0"/>
              </a:rPr>
              <a:t> Solving large problems with parallel computing.</a:t>
            </a:r>
          </a:p>
          <a:p>
            <a:pPr fontAlgn="base">
              <a:buClrTx/>
              <a:buFont typeface="Arial" pitchFamily="34" charset="0"/>
              <a:buChar char="•"/>
            </a:pPr>
            <a:endParaRPr lang="en-US" sz="2300" dirty="0" smtClean="0">
              <a:latin typeface="Times New Roman" pitchFamily="18" charset="0"/>
              <a:cs typeface="Times New Roman" pitchFamily="18" charset="0"/>
            </a:endParaRPr>
          </a:p>
          <a:p>
            <a:pPr fontAlgn="base">
              <a:buClrTx/>
              <a:buFont typeface="Arial" pitchFamily="34" charset="0"/>
              <a:buChar char="•"/>
            </a:pPr>
            <a:r>
              <a:rPr lang="en-US" sz="2300" b="1" dirty="0" smtClean="0">
                <a:latin typeface="Times New Roman" pitchFamily="18" charset="0"/>
                <a:cs typeface="Times New Roman" pitchFamily="18" charset="0"/>
              </a:rPr>
              <a:t>Utility computing:</a:t>
            </a:r>
            <a:r>
              <a:rPr lang="en-US" sz="2300" dirty="0" smtClean="0">
                <a:latin typeface="Times New Roman" pitchFamily="18" charset="0"/>
                <a:cs typeface="Times New Roman" pitchFamily="18" charset="0"/>
              </a:rPr>
              <a:t> Offering computing resources as a metered service.</a:t>
            </a:r>
          </a:p>
          <a:p>
            <a:pPr fontAlgn="base">
              <a:buClrTx/>
              <a:buNone/>
            </a:pPr>
            <a:endParaRPr lang="en-US" sz="2300" dirty="0" smtClean="0">
              <a:latin typeface="Times New Roman" pitchFamily="18" charset="0"/>
              <a:cs typeface="Times New Roman" pitchFamily="18" charset="0"/>
            </a:endParaRPr>
          </a:p>
          <a:p>
            <a:pPr fontAlgn="base">
              <a:buClrTx/>
              <a:buFont typeface="Arial" pitchFamily="34" charset="0"/>
              <a:buChar char="•"/>
            </a:pPr>
            <a:r>
              <a:rPr lang="en-US" sz="2300" b="1" dirty="0" err="1" smtClean="0">
                <a:latin typeface="Times New Roman" pitchFamily="18" charset="0"/>
                <a:cs typeface="Times New Roman" pitchFamily="18" charset="0"/>
              </a:rPr>
              <a:t>SaaS</a:t>
            </a:r>
            <a:r>
              <a:rPr lang="en-US" sz="2300" b="1" dirty="0" smtClean="0">
                <a:latin typeface="Times New Roman" pitchFamily="18" charset="0"/>
                <a:cs typeface="Times New Roman" pitchFamily="18" charset="0"/>
              </a:rPr>
              <a:t>:</a:t>
            </a:r>
            <a:r>
              <a:rPr lang="en-US" sz="2300" dirty="0" smtClean="0">
                <a:latin typeface="Times New Roman" pitchFamily="18" charset="0"/>
                <a:cs typeface="Times New Roman" pitchFamily="18" charset="0"/>
              </a:rPr>
              <a:t> Network-based subscriptions to applications.</a:t>
            </a:r>
          </a:p>
          <a:p>
            <a:pPr fontAlgn="base">
              <a:buClrTx/>
              <a:buFont typeface="Arial" pitchFamily="34" charset="0"/>
              <a:buChar char="•"/>
            </a:pPr>
            <a:endParaRPr lang="en-US" sz="2300" dirty="0" smtClean="0">
              <a:latin typeface="Times New Roman" pitchFamily="18" charset="0"/>
              <a:cs typeface="Times New Roman" pitchFamily="18" charset="0"/>
            </a:endParaRPr>
          </a:p>
          <a:p>
            <a:pPr fontAlgn="base">
              <a:buClrTx/>
              <a:buFont typeface="Arial" pitchFamily="34" charset="0"/>
              <a:buChar char="•"/>
            </a:pPr>
            <a:r>
              <a:rPr lang="en-US" sz="2300" b="1" dirty="0" smtClean="0">
                <a:latin typeface="Times New Roman" pitchFamily="18" charset="0"/>
                <a:cs typeface="Times New Roman" pitchFamily="18" charset="0"/>
              </a:rPr>
              <a:t>Cloud computing:</a:t>
            </a:r>
            <a:r>
              <a:rPr lang="en-US" sz="2300" dirty="0" smtClean="0">
                <a:latin typeface="Times New Roman" pitchFamily="18" charset="0"/>
                <a:cs typeface="Times New Roman" pitchFamily="18" charset="0"/>
              </a:rPr>
              <a:t> Anytime, anywhere access to IT resources delivered dynamically as a service</a:t>
            </a:r>
            <a:endParaRPr lang="en-US" sz="23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787" y="1219200"/>
            <a:ext cx="8933213" cy="4740893"/>
          </a:xfrm>
        </p:spPr>
        <p:txBody>
          <a:bodyPr>
            <a:noAutofit/>
          </a:bodyPr>
          <a:lstStyle/>
          <a:p>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mobile phone can be used to access services related to news.</a:t>
            </a:r>
          </a:p>
          <a:p>
            <a:r>
              <a:rPr lang="en-US" sz="2400" dirty="0" smtClean="0">
                <a:latin typeface="Times New Roman" pitchFamily="18" charset="0"/>
                <a:cs typeface="Times New Roman" pitchFamily="18" charset="0"/>
              </a:rPr>
              <a:t>Google </a:t>
            </a:r>
            <a:r>
              <a:rPr lang="en-US" sz="2400" dirty="0">
                <a:latin typeface="Times New Roman" pitchFamily="18" charset="0"/>
                <a:cs typeface="Times New Roman" pitchFamily="18" charset="0"/>
              </a:rPr>
              <a:t>Apps or Gmail is capable of seeking information via e-mail, rapidly from any tool. We </a:t>
            </a:r>
            <a:r>
              <a:rPr lang="en-US" sz="2400" dirty="0" smtClean="0">
                <a:latin typeface="Times New Roman" pitchFamily="18" charset="0"/>
                <a:cs typeface="Times New Roman" pitchFamily="18" charset="0"/>
              </a:rPr>
              <a:t>can talk </a:t>
            </a:r>
            <a:r>
              <a:rPr lang="en-US" sz="2400" dirty="0">
                <a:latin typeface="Times New Roman" pitchFamily="18" charset="0"/>
                <a:cs typeface="Times New Roman" pitchFamily="18" charset="0"/>
              </a:rPr>
              <a:t>and work with partners or consumers without any language barrier.</a:t>
            </a:r>
          </a:p>
          <a:p>
            <a:r>
              <a:rPr lang="en-US" sz="2400" dirty="0" smtClean="0">
                <a:latin typeface="Times New Roman" pitchFamily="18" charset="0"/>
                <a:cs typeface="Times New Roman" pitchFamily="18" charset="0"/>
              </a:rPr>
              <a:t>Distribution </a:t>
            </a:r>
            <a:r>
              <a:rPr lang="en-US" sz="2400" dirty="0">
                <a:latin typeface="Times New Roman" pitchFamily="18" charset="0"/>
                <a:cs typeface="Times New Roman" pitchFamily="18" charset="0"/>
              </a:rPr>
              <a:t>and editing of data with trouble-free collaboration using Google items Docs </a:t>
            </a:r>
            <a:r>
              <a:rPr lang="en-US" sz="2400" dirty="0" smtClean="0">
                <a:latin typeface="Times New Roman" pitchFamily="18" charset="0"/>
                <a:cs typeface="Times New Roman" pitchFamily="18" charset="0"/>
              </a:rPr>
              <a:t>and Sites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Through </a:t>
            </a:r>
            <a:r>
              <a:rPr lang="en-US" sz="2400" dirty="0">
                <a:latin typeface="Times New Roman" pitchFamily="18" charset="0"/>
                <a:cs typeface="Times New Roman" pitchFamily="18" charset="0"/>
              </a:rPr>
              <a:t>Force.com, you may construct a scalable business application on the cloud platform.</a:t>
            </a:r>
          </a:p>
          <a:p>
            <a:r>
              <a:rPr lang="en-US" sz="2400" dirty="0" smtClean="0">
                <a:latin typeface="Times New Roman" pitchFamily="18" charset="0"/>
                <a:cs typeface="Times New Roman" pitchFamily="18" charset="0"/>
              </a:rPr>
              <a:t>Using </a:t>
            </a:r>
            <a:r>
              <a:rPr lang="en-US" sz="2400" dirty="0">
                <a:latin typeface="Times New Roman" pitchFamily="18" charset="0"/>
                <a:cs typeface="Times New Roman" pitchFamily="18" charset="0"/>
              </a:rPr>
              <a:t>online patterns for presentations, spreadsheets, and </a:t>
            </a:r>
            <a:r>
              <a:rPr lang="en-US" sz="2400" dirty="0" smtClean="0">
                <a:latin typeface="Times New Roman" pitchFamily="18" charset="0"/>
                <a:cs typeface="Times New Roman" pitchFamily="18" charset="0"/>
              </a:rPr>
              <a:t>records.</a:t>
            </a: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Functioning </a:t>
            </a:r>
            <a:r>
              <a:rPr lang="en-US" sz="2400" dirty="0">
                <a:latin typeface="Times New Roman" pitchFamily="18" charset="0"/>
                <a:cs typeface="Times New Roman" pitchFamily="18" charset="0"/>
              </a:rPr>
              <a:t>steady, safe, and quick Web </a:t>
            </a:r>
            <a:r>
              <a:rPr lang="en-US" sz="2400" dirty="0" smtClean="0">
                <a:latin typeface="Times New Roman" pitchFamily="18" charset="0"/>
                <a:cs typeface="Times New Roman" pitchFamily="18" charset="0"/>
              </a:rPr>
              <a:t>apps.</a:t>
            </a:r>
            <a:endParaRPr lang="en-US"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Easily </a:t>
            </a:r>
            <a:r>
              <a:rPr lang="en-US" sz="2400" dirty="0">
                <a:latin typeface="Times New Roman" pitchFamily="18" charset="0"/>
                <a:cs typeface="Times New Roman" pitchFamily="18" charset="0"/>
              </a:rPr>
              <a:t>and firmly distributing video in apps through Youtube for Google </a:t>
            </a:r>
            <a:r>
              <a:rPr lang="en-US" sz="2400" dirty="0" smtClean="0">
                <a:latin typeface="Times New Roman" pitchFamily="18" charset="0"/>
                <a:cs typeface="Times New Roman" pitchFamily="18" charset="0"/>
              </a:rPr>
              <a:t>apps.</a:t>
            </a:r>
            <a:endParaRPr lang="en-US" sz="2400" dirty="0">
              <a:latin typeface="Times New Roman" pitchFamily="18" charset="0"/>
              <a:cs typeface="Times New Roman" pitchFamily="18" charset="0"/>
            </a:endParaRPr>
          </a:p>
        </p:txBody>
      </p:sp>
      <p:sp>
        <p:nvSpPr>
          <p:cNvPr id="5" name="Title 1"/>
          <p:cNvSpPr>
            <a:spLocks noGrp="1"/>
          </p:cNvSpPr>
          <p:nvPr>
            <p:ph type="title"/>
          </p:nvPr>
        </p:nvSpPr>
        <p:spPr>
          <a:xfrm>
            <a:off x="174172" y="365127"/>
            <a:ext cx="8763000" cy="701674"/>
          </a:xfrm>
          <a:solidFill>
            <a:schemeClr val="bg1"/>
          </a:solidFill>
        </p:spPr>
        <p:txBody>
          <a:bodyPr>
            <a:normAutofit/>
          </a:bodyPr>
          <a:lstStyle/>
          <a:p>
            <a:pPr algn="ctr"/>
            <a:r>
              <a:rPr lang="en-US" sz="3600" dirty="0" smtClean="0">
                <a:solidFill>
                  <a:schemeClr val="tx1"/>
                </a:solidFill>
                <a:effectLst/>
                <a:latin typeface="Times New Roman" pitchFamily="18" charset="0"/>
                <a:cs typeface="Times New Roman" pitchFamily="18" charset="0"/>
              </a:rPr>
              <a:t>News on Cloud Computing</a:t>
            </a:r>
            <a:endParaRPr lang="en-US" sz="36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4108511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28600" y="381001"/>
            <a:ext cx="8686800" cy="533399"/>
          </a:xfrm>
        </p:spPr>
        <p:txBody>
          <a:bodyPr>
            <a:normAutofit fontScale="90000"/>
          </a:bodyPr>
          <a:lstStyle/>
          <a:p>
            <a:pPr algn="ctr"/>
            <a:r>
              <a:rPr lang="en-US" sz="3200" dirty="0" smtClean="0">
                <a:solidFill>
                  <a:schemeClr val="tx1"/>
                </a:solidFill>
                <a:latin typeface="Times New Roman" pitchFamily="18" charset="0"/>
                <a:cs typeface="Times New Roman" pitchFamily="18" charset="0"/>
              </a:rPr>
              <a:t>Cloud Architecture</a:t>
            </a:r>
            <a:endParaRPr lang="en-US" sz="3200" dirty="0">
              <a:solidFill>
                <a:schemeClr val="tx1"/>
              </a:solidFill>
              <a:latin typeface="Times New Roman" pitchFamily="18" charset="0"/>
              <a:cs typeface="Times New Roman" pitchFamily="18" charset="0"/>
            </a:endParaRPr>
          </a:p>
        </p:txBody>
      </p:sp>
      <p:sp>
        <p:nvSpPr>
          <p:cNvPr id="4" name="Subtitle 3"/>
          <p:cNvSpPr>
            <a:spLocks noGrp="1"/>
          </p:cNvSpPr>
          <p:nvPr>
            <p:ph type="subTitle" idx="1"/>
          </p:nvPr>
        </p:nvSpPr>
        <p:spPr>
          <a:xfrm>
            <a:off x="685800" y="1371600"/>
            <a:ext cx="7772400" cy="3439711"/>
          </a:xfrm>
        </p:spPr>
        <p:txBody>
          <a:bodyPr/>
          <a:lstStyle/>
          <a:p>
            <a:endParaRPr lang="en-US" dirty="0"/>
          </a:p>
        </p:txBody>
      </p:sp>
      <p:pic>
        <p:nvPicPr>
          <p:cNvPr id="5" name="Picture 2" descr="C:\Users\mohit\Desktop\NIT Jalandhar\Cloud computing (CSE 2017-21)\Cloud_computing.svg.png"/>
          <p:cNvPicPr>
            <a:picLocks noGrp="1" noChangeAspect="1" noChangeArrowheads="1"/>
          </p:cNvPicPr>
          <p:nvPr>
            <p:ph idx="4294967295"/>
          </p:nvPr>
        </p:nvPicPr>
        <p:blipFill>
          <a:blip r:embed="rId2"/>
          <a:srcRect/>
          <a:stretch>
            <a:fillRect/>
          </a:stretch>
        </p:blipFill>
        <p:spPr bwMode="auto">
          <a:xfrm>
            <a:off x="0" y="1155700"/>
            <a:ext cx="8991600" cy="57023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4172" y="365126"/>
            <a:ext cx="8763000" cy="1071789"/>
          </a:xfrm>
          <a:solidFill>
            <a:schemeClr val="bg1"/>
          </a:solidFill>
        </p:spPr>
        <p:txBody>
          <a:bodyPr>
            <a:normAutofit/>
          </a:bodyPr>
          <a:lstStyle/>
          <a:p>
            <a:pPr algn="ctr"/>
            <a:r>
              <a:rPr lang="en-US" sz="3600" dirty="0">
                <a:solidFill>
                  <a:schemeClr val="tx1"/>
                </a:solidFill>
                <a:effectLst/>
                <a:latin typeface="Times New Roman" pitchFamily="18" charset="0"/>
                <a:cs typeface="Times New Roman" pitchFamily="18" charset="0"/>
              </a:rPr>
              <a:t>Cloud Computing Architecture</a:t>
            </a: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55757" y="1674902"/>
            <a:ext cx="4466968" cy="46432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extBox 1"/>
          <p:cNvSpPr txBox="1"/>
          <p:nvPr/>
        </p:nvSpPr>
        <p:spPr>
          <a:xfrm>
            <a:off x="111211" y="1727537"/>
            <a:ext cx="4308389" cy="3416320"/>
          </a:xfrm>
          <a:prstGeom prst="rect">
            <a:avLst/>
          </a:prstGeom>
          <a:noFill/>
        </p:spPr>
        <p:txBody>
          <a:bodyPr wrap="square" rtlCol="0">
            <a:spAutoFit/>
          </a:bodyPr>
          <a:lstStyle/>
          <a:p>
            <a:r>
              <a:rPr lang="en-US" sz="2200" dirty="0">
                <a:latin typeface="Times New Roman" pitchFamily="18" charset="0"/>
                <a:cs typeface="Times New Roman" pitchFamily="18" charset="0"/>
              </a:rPr>
              <a:t>Basic cloud computing environment is shown in the Fig. 3.1 in which various services such as available servers, virtual desktop, system software, application software, database, etc. are available for cloud users. Users can avail the services using any device such as desktop system, laptop, mobile, tablet, etc., </a:t>
            </a:r>
          </a:p>
          <a:p>
            <a:endParaRPr lang="en-GB" dirty="0"/>
          </a:p>
        </p:txBody>
      </p:sp>
    </p:spTree>
    <p:extLst>
      <p:ext uri="{BB962C8B-B14F-4D97-AF65-F5344CB8AC3E}">
        <p14:creationId xmlns="" xmlns:p14="http://schemas.microsoft.com/office/powerpoint/2010/main" val="3915860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172" y="1295400"/>
            <a:ext cx="8763000" cy="5057899"/>
          </a:xfrm>
        </p:spPr>
        <p:txBody>
          <a:bodyPr>
            <a:normAutofit/>
          </a:bodyPr>
          <a:lstStyle/>
          <a:p>
            <a:pPr marL="0" indent="0">
              <a:buNone/>
            </a:pPr>
            <a:r>
              <a:rPr lang="en-US" sz="2400" b="1" dirty="0" smtClean="0">
                <a:solidFill>
                  <a:srgbClr val="002060"/>
                </a:solidFill>
                <a:latin typeface="Times New Roman" pitchFamily="18" charset="0"/>
                <a:cs typeface="Times New Roman" pitchFamily="18" charset="0"/>
              </a:rPr>
              <a:t>The </a:t>
            </a:r>
            <a:r>
              <a:rPr lang="en-US" sz="2400" b="1" dirty="0">
                <a:solidFill>
                  <a:srgbClr val="002060"/>
                </a:solidFill>
                <a:latin typeface="Times New Roman" pitchFamily="18" charset="0"/>
                <a:cs typeface="Times New Roman" pitchFamily="18" charset="0"/>
              </a:rPr>
              <a:t>Cloud Computing architecture is discussed based on different </a:t>
            </a:r>
            <a:r>
              <a:rPr lang="en-US" sz="2400" b="1" dirty="0" smtClean="0">
                <a:solidFill>
                  <a:srgbClr val="002060"/>
                </a:solidFill>
                <a:latin typeface="Times New Roman" pitchFamily="18" charset="0"/>
                <a:cs typeface="Times New Roman" pitchFamily="18" charset="0"/>
              </a:rPr>
              <a:t>criteria:</a:t>
            </a:r>
            <a:endParaRPr lang="en-US" sz="2400" dirty="0" smtClean="0">
              <a:solidFill>
                <a:srgbClr val="002060"/>
              </a:solidFill>
              <a:latin typeface="Times New Roman" pitchFamily="18" charset="0"/>
              <a:cs typeface="Times New Roman" pitchFamily="18" charset="0"/>
            </a:endParaRPr>
          </a:p>
          <a:p>
            <a:r>
              <a:rPr lang="en-US" sz="2400" dirty="0" smtClean="0">
                <a:latin typeface="Times New Roman" pitchFamily="18" charset="0"/>
                <a:cs typeface="Times New Roman" pitchFamily="18" charset="0"/>
              </a:rPr>
              <a:t>On the Basis of Resource Provisioning</a:t>
            </a:r>
          </a:p>
          <a:p>
            <a:r>
              <a:rPr lang="en-US" sz="2400" dirty="0" smtClean="0">
                <a:latin typeface="Times New Roman" pitchFamily="18" charset="0"/>
                <a:cs typeface="Times New Roman" pitchFamily="18" charset="0"/>
              </a:rPr>
              <a:t>On the Basis of Resource Scheduling/Allocation</a:t>
            </a:r>
          </a:p>
          <a:p>
            <a:r>
              <a:rPr lang="en-US" sz="2400" dirty="0" smtClean="0">
                <a:latin typeface="Times New Roman" pitchFamily="18" charset="0"/>
                <a:cs typeface="Times New Roman" pitchFamily="18" charset="0"/>
              </a:rPr>
              <a:t>On </a:t>
            </a:r>
            <a:r>
              <a:rPr lang="en-US" sz="2400" dirty="0">
                <a:latin typeface="Times New Roman" pitchFamily="18" charset="0"/>
                <a:cs typeface="Times New Roman" pitchFamily="18" charset="0"/>
              </a:rPr>
              <a:t>the Basis of Load Balancing</a:t>
            </a:r>
          </a:p>
          <a:p>
            <a:r>
              <a:rPr lang="en-US" sz="2400" dirty="0" smtClean="0">
                <a:latin typeface="Times New Roman" pitchFamily="18" charset="0"/>
                <a:cs typeface="Times New Roman" pitchFamily="18" charset="0"/>
              </a:rPr>
              <a:t>On </a:t>
            </a:r>
            <a:r>
              <a:rPr lang="en-US" sz="2400" dirty="0">
                <a:latin typeface="Times New Roman" pitchFamily="18" charset="0"/>
                <a:cs typeface="Times New Roman" pitchFamily="18" charset="0"/>
              </a:rPr>
              <a:t>the Basis of Storage Management</a:t>
            </a:r>
          </a:p>
          <a:p>
            <a:r>
              <a:rPr lang="en-US" sz="2400" dirty="0">
                <a:latin typeface="Times New Roman" pitchFamily="18" charset="0"/>
                <a:cs typeface="Times New Roman" pitchFamily="18" charset="0"/>
              </a:rPr>
              <a:t>On the Basis of Hypervisor Installed</a:t>
            </a:r>
          </a:p>
          <a:p>
            <a:r>
              <a:rPr lang="en-US" sz="2400" dirty="0">
                <a:latin typeface="Times New Roman" pitchFamily="18" charset="0"/>
                <a:cs typeface="Times New Roman" pitchFamily="18" charset="0"/>
              </a:rPr>
              <a:t>On the Basis of Migration</a:t>
            </a:r>
          </a:p>
          <a:p>
            <a:r>
              <a:rPr lang="en-US" sz="2400" dirty="0">
                <a:latin typeface="Times New Roman" pitchFamily="18" charset="0"/>
                <a:cs typeface="Times New Roman" pitchFamily="18" charset="0"/>
              </a:rPr>
              <a:t>On the Basis of Service Relocation</a:t>
            </a:r>
          </a:p>
          <a:p>
            <a:r>
              <a:rPr lang="en-US" sz="2400" dirty="0" smtClean="0">
                <a:latin typeface="Times New Roman" pitchFamily="18" charset="0"/>
                <a:cs typeface="Times New Roman" pitchFamily="18" charset="0"/>
              </a:rPr>
              <a:t>On </a:t>
            </a:r>
            <a:r>
              <a:rPr lang="en-US" sz="2400" dirty="0">
                <a:latin typeface="Times New Roman" pitchFamily="18" charset="0"/>
                <a:cs typeface="Times New Roman" pitchFamily="18" charset="0"/>
              </a:rPr>
              <a:t>the Basis of Failure Detection and Recovery</a:t>
            </a:r>
          </a:p>
        </p:txBody>
      </p:sp>
      <p:sp>
        <p:nvSpPr>
          <p:cNvPr id="5" name="Title 1"/>
          <p:cNvSpPr>
            <a:spLocks noGrp="1"/>
          </p:cNvSpPr>
          <p:nvPr>
            <p:ph type="title"/>
          </p:nvPr>
        </p:nvSpPr>
        <p:spPr>
          <a:xfrm>
            <a:off x="174172" y="365126"/>
            <a:ext cx="8763000" cy="1071789"/>
          </a:xfrm>
          <a:solidFill>
            <a:schemeClr val="bg1"/>
          </a:solidFill>
        </p:spPr>
        <p:txBody>
          <a:bodyPr>
            <a:normAutofit/>
          </a:bodyPr>
          <a:lstStyle/>
          <a:p>
            <a:pPr algn="ctr"/>
            <a:r>
              <a:rPr lang="en-US" sz="3600" dirty="0">
                <a:solidFill>
                  <a:schemeClr val="tx1"/>
                </a:solidFill>
                <a:effectLst/>
                <a:latin typeface="Times New Roman" pitchFamily="18" charset="0"/>
                <a:cs typeface="Times New Roman" pitchFamily="18" charset="0"/>
              </a:rPr>
              <a:t>Cloud Computing Architecture</a:t>
            </a:r>
          </a:p>
        </p:txBody>
      </p:sp>
    </p:spTree>
    <p:extLst>
      <p:ext uri="{BB962C8B-B14F-4D97-AF65-F5344CB8AC3E}">
        <p14:creationId xmlns="" xmlns:p14="http://schemas.microsoft.com/office/powerpoint/2010/main" val="3352971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172" y="1553029"/>
            <a:ext cx="8763000" cy="5168405"/>
          </a:xfrm>
        </p:spPr>
        <p:txBody>
          <a:bodyPr>
            <a:normAutofit/>
          </a:bodyPr>
          <a:lstStyle/>
          <a:p>
            <a:pPr marL="0" indent="0" algn="just">
              <a:buNone/>
            </a:pPr>
            <a:r>
              <a:rPr lang="en-US" sz="2200" b="1" dirty="0" smtClean="0">
                <a:solidFill>
                  <a:srgbClr val="002060"/>
                </a:solidFill>
                <a:latin typeface="Times New Roman" pitchFamily="18" charset="0"/>
                <a:cs typeface="Times New Roman" pitchFamily="18" charset="0"/>
              </a:rPr>
              <a:t>Similarities:</a:t>
            </a:r>
          </a:p>
          <a:p>
            <a:pPr algn="just"/>
            <a:r>
              <a:rPr lang="en-US" sz="2200" dirty="0">
                <a:latin typeface="Times New Roman" pitchFamily="18" charset="0"/>
                <a:cs typeface="Times New Roman" pitchFamily="18" charset="0"/>
              </a:rPr>
              <a:t>Grid computing and cloud computing are </a:t>
            </a:r>
            <a:r>
              <a:rPr lang="en-US" sz="2200" dirty="0" smtClean="0">
                <a:latin typeface="Times New Roman" pitchFamily="18" charset="0"/>
                <a:cs typeface="Times New Roman" pitchFamily="18" charset="0"/>
              </a:rPr>
              <a:t>scalable.</a:t>
            </a:r>
          </a:p>
          <a:p>
            <a:pPr algn="just"/>
            <a:r>
              <a:rPr lang="en-US" sz="2200" dirty="0">
                <a:latin typeface="Times New Roman" pitchFamily="18" charset="0"/>
                <a:cs typeface="Times New Roman" pitchFamily="18" charset="0"/>
              </a:rPr>
              <a:t>Grid and </a:t>
            </a:r>
            <a:r>
              <a:rPr lang="en-US" sz="2200" dirty="0" smtClean="0">
                <a:latin typeface="Times New Roman" pitchFamily="18" charset="0"/>
                <a:cs typeface="Times New Roman" pitchFamily="18" charset="0"/>
              </a:rPr>
              <a:t>cloud computing </a:t>
            </a:r>
            <a:r>
              <a:rPr lang="en-US" sz="2200" dirty="0">
                <a:latin typeface="Times New Roman" pitchFamily="18" charset="0"/>
                <a:cs typeface="Times New Roman" pitchFamily="18" charset="0"/>
              </a:rPr>
              <a:t>offer service-level agreements (SLAs) for uptime accessibility of around 99 per cent. </a:t>
            </a:r>
            <a:r>
              <a:rPr lang="en-US" sz="2200" dirty="0" smtClean="0">
                <a:latin typeface="Times New Roman" pitchFamily="18" charset="0"/>
                <a:cs typeface="Times New Roman" pitchFamily="18" charset="0"/>
              </a:rPr>
              <a:t>If the </a:t>
            </a:r>
            <a:r>
              <a:rPr lang="en-US" sz="2200" dirty="0">
                <a:latin typeface="Times New Roman" pitchFamily="18" charset="0"/>
                <a:cs typeface="Times New Roman" pitchFamily="18" charset="0"/>
              </a:rPr>
              <a:t>service slides below the definite uptime service level, the service credit for receiving data to </a:t>
            </a:r>
            <a:r>
              <a:rPr lang="en-US" sz="2200" dirty="0" smtClean="0">
                <a:latin typeface="Times New Roman" pitchFamily="18" charset="0"/>
                <a:cs typeface="Times New Roman" pitchFamily="18" charset="0"/>
              </a:rPr>
              <a:t>the customer </a:t>
            </a:r>
            <a:r>
              <a:rPr lang="en-US" sz="2200" dirty="0">
                <a:latin typeface="Times New Roman" pitchFamily="18" charset="0"/>
                <a:cs typeface="Times New Roman" pitchFamily="18" charset="0"/>
              </a:rPr>
              <a:t>gets delayed</a:t>
            </a:r>
            <a:r>
              <a:rPr lang="en-US" sz="2200" dirty="0" smtClean="0">
                <a:latin typeface="Times New Roman" pitchFamily="18" charset="0"/>
                <a:cs typeface="Times New Roman" pitchFamily="18" charset="0"/>
              </a:rPr>
              <a:t>.</a:t>
            </a:r>
          </a:p>
          <a:p>
            <a:pPr algn="just">
              <a:buNone/>
            </a:pPr>
            <a:endParaRPr lang="en-US" sz="2200" dirty="0" smtClean="0">
              <a:latin typeface="Times New Roman" pitchFamily="18" charset="0"/>
              <a:cs typeface="Times New Roman" pitchFamily="18" charset="0"/>
            </a:endParaRPr>
          </a:p>
          <a:p>
            <a:pPr marL="0" indent="0" algn="just">
              <a:buNone/>
            </a:pPr>
            <a:r>
              <a:rPr lang="en-US" sz="2200" b="1" dirty="0" smtClean="0">
                <a:solidFill>
                  <a:srgbClr val="002060"/>
                </a:solidFill>
                <a:latin typeface="Times New Roman" pitchFamily="18" charset="0"/>
                <a:cs typeface="Times New Roman" pitchFamily="18" charset="0"/>
              </a:rPr>
              <a:t>Differences:</a:t>
            </a:r>
            <a:endParaRPr lang="en-US" sz="2200" dirty="0" smtClean="0">
              <a:solidFill>
                <a:srgbClr val="002060"/>
              </a:solidFill>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Cloud computing offers SaaS applications, whereas grid computing is used when the processing authority of service or an application is distributed across multiple systems.</a:t>
            </a:r>
          </a:p>
          <a:p>
            <a:pPr algn="just"/>
            <a:r>
              <a:rPr lang="en-US" sz="2200" dirty="0" smtClean="0">
                <a:latin typeface="Times New Roman" pitchFamily="18" charset="0"/>
                <a:cs typeface="Times New Roman" pitchFamily="18" charset="0"/>
              </a:rPr>
              <a:t>With cloud computing, the corporation acquires feasibility and expense savings, whereas with grid computing the corporation acquires suppleness and authority.</a:t>
            </a:r>
          </a:p>
        </p:txBody>
      </p:sp>
      <p:sp>
        <p:nvSpPr>
          <p:cNvPr id="5" name="Title 1"/>
          <p:cNvSpPr>
            <a:spLocks noGrp="1"/>
          </p:cNvSpPr>
          <p:nvPr>
            <p:ph type="title"/>
          </p:nvPr>
        </p:nvSpPr>
        <p:spPr>
          <a:xfrm>
            <a:off x="174172" y="365126"/>
            <a:ext cx="8763000" cy="1071789"/>
          </a:xfrm>
          <a:solidFill>
            <a:schemeClr val="bg1"/>
          </a:solidFill>
        </p:spPr>
        <p:txBody>
          <a:bodyPr>
            <a:noAutofit/>
          </a:bodyPr>
          <a:lstStyle/>
          <a:p>
            <a:pPr algn="ctr"/>
            <a:r>
              <a:rPr lang="en-US" sz="3200" dirty="0" smtClean="0">
                <a:solidFill>
                  <a:schemeClr val="tx1"/>
                </a:solidFill>
                <a:effectLst/>
                <a:latin typeface="Times New Roman" pitchFamily="18" charset="0"/>
                <a:cs typeface="Times New Roman" pitchFamily="18" charset="0"/>
              </a:rPr>
              <a:t>Similarities and Differences between Grid and Cloud Computing</a:t>
            </a:r>
            <a:endParaRPr lang="en-US" sz="32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144245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897588" cy="4623934"/>
          </a:xfrm>
        </p:spPr>
        <p:txBody>
          <a:bodyPr>
            <a:noAutofit/>
          </a:bodyPr>
          <a:lstStyle/>
          <a:p>
            <a:r>
              <a:rPr lang="en-US" dirty="0" smtClean="0">
                <a:latin typeface="+mn-lt"/>
              </a:rPr>
              <a:t>  </a:t>
            </a:r>
            <a:r>
              <a:rPr lang="en-US" dirty="0" smtClean="0">
                <a:latin typeface="Times New Roman" pitchFamily="18" charset="0"/>
                <a:cs typeface="Times New Roman" pitchFamily="18" charset="0"/>
              </a:rPr>
              <a:t>On-demand </a:t>
            </a:r>
            <a:r>
              <a:rPr lang="en-US" dirty="0">
                <a:latin typeface="Times New Roman" pitchFamily="18" charset="0"/>
                <a:cs typeface="Times New Roman" pitchFamily="18" charset="0"/>
              </a:rPr>
              <a:t>self service</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Broad </a:t>
            </a:r>
            <a:r>
              <a:rPr lang="en-US" dirty="0">
                <a:latin typeface="Times New Roman" pitchFamily="18" charset="0"/>
                <a:cs typeface="Times New Roman" pitchFamily="18" charset="0"/>
              </a:rPr>
              <a:t>network access</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Resource </a:t>
            </a:r>
            <a:r>
              <a:rPr lang="en-US" dirty="0">
                <a:latin typeface="Times New Roman" pitchFamily="18" charset="0"/>
                <a:cs typeface="Times New Roman" pitchFamily="18" charset="0"/>
              </a:rPr>
              <a:t>pooling</a:t>
            </a:r>
          </a:p>
          <a:p>
            <a:r>
              <a:rPr lang="en-US" dirty="0" smtClean="0">
                <a:latin typeface="Times New Roman" pitchFamily="18" charset="0"/>
                <a:cs typeface="Times New Roman" pitchFamily="18" charset="0"/>
              </a:rPr>
              <a:t>  Rapid </a:t>
            </a:r>
            <a:r>
              <a:rPr lang="en-US" dirty="0">
                <a:latin typeface="Times New Roman" pitchFamily="18" charset="0"/>
                <a:cs typeface="Times New Roman" pitchFamily="18" charset="0"/>
              </a:rPr>
              <a:t>elasticity</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Measured service</a:t>
            </a:r>
          </a:p>
          <a:p>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Multi-persistence</a:t>
            </a:r>
          </a:p>
          <a:p>
            <a:r>
              <a:rPr lang="en-US" dirty="0">
                <a:latin typeface="Times New Roman" pitchFamily="18" charset="0"/>
                <a:cs typeface="Times New Roman" pitchFamily="18" charset="0"/>
              </a:rPr>
              <a:t>  Dynamic Computing Infrastructure</a:t>
            </a:r>
          </a:p>
          <a:p>
            <a:r>
              <a:rPr lang="en-US" dirty="0">
                <a:latin typeface="Times New Roman" pitchFamily="18" charset="0"/>
                <a:cs typeface="Times New Roman" pitchFamily="18" charset="0"/>
              </a:rPr>
              <a:t>  Elasticity and scalability</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IT </a:t>
            </a:r>
            <a:r>
              <a:rPr lang="en-US" dirty="0">
                <a:latin typeface="Times New Roman" pitchFamily="18" charset="0"/>
                <a:cs typeface="Times New Roman" pitchFamily="18" charset="0"/>
              </a:rPr>
              <a:t>service-centric approach</a:t>
            </a:r>
          </a:p>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Standardized </a:t>
            </a:r>
            <a:r>
              <a:rPr lang="en-US" dirty="0">
                <a:latin typeface="Times New Roman" pitchFamily="18" charset="0"/>
                <a:cs typeface="Times New Roman" pitchFamily="18" charset="0"/>
              </a:rPr>
              <a:t>Interfaces</a:t>
            </a:r>
            <a:endParaRPr lang="en-US" dirty="0" smtClean="0">
              <a:latin typeface="Times New Roman" pitchFamily="18" charset="0"/>
              <a:cs typeface="Times New Roman" pitchFamily="18" charset="0"/>
            </a:endParaRPr>
          </a:p>
        </p:txBody>
      </p:sp>
      <p:sp>
        <p:nvSpPr>
          <p:cNvPr id="5" name="Title 1"/>
          <p:cNvSpPr>
            <a:spLocks noGrp="1"/>
          </p:cNvSpPr>
          <p:nvPr>
            <p:ph type="title"/>
          </p:nvPr>
        </p:nvSpPr>
        <p:spPr>
          <a:xfrm>
            <a:off x="174172" y="365127"/>
            <a:ext cx="8763000" cy="777874"/>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Features of Cloud Computing</a:t>
            </a:r>
            <a:endParaRPr lang="en-US" sz="36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253887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80975" y="203200"/>
            <a:ext cx="7905750" cy="554038"/>
          </a:xfrm>
          <a:prstGeom prst="rect">
            <a:avLst/>
          </a:prstGeom>
          <a:noFill/>
          <a:ln w="9525">
            <a:noFill/>
            <a:round/>
            <a:headEnd/>
            <a:tailEnd/>
          </a:ln>
        </p:spPr>
        <p:txBody>
          <a:bodyPr lIns="90000" tIns="46800" rIns="90000" bIns="46800" anchor="ct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b="1">
                <a:solidFill>
                  <a:schemeClr val="tx1"/>
                </a:solidFill>
                <a:latin typeface="Times New Roman" pitchFamily="18" charset="0"/>
                <a:cs typeface="Times New Roman" pitchFamily="18" charset="0"/>
              </a:rPr>
              <a:t> Cloud Service Layers</a:t>
            </a:r>
          </a:p>
        </p:txBody>
      </p:sp>
      <p:sp>
        <p:nvSpPr>
          <p:cNvPr id="13315"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eaLnBrk="0" hangingPunct="0"/>
            <a:r>
              <a:rPr lang="en-US" sz="1200">
                <a:latin typeface="Times New Roman" pitchFamily="18" charset="0"/>
                <a:cs typeface="Times New Roman" pitchFamily="18" charset="0"/>
              </a:rPr>
              <a:t>Figure 1.1 cloud computing service layers with example</a:t>
            </a:r>
            <a:endParaRPr lang="en-US"/>
          </a:p>
        </p:txBody>
      </p:sp>
      <p:sp>
        <p:nvSpPr>
          <p:cNvPr id="13316"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pPr algn="ctr" eaLnBrk="0" hangingPunct="0"/>
            <a:r>
              <a:rPr lang="en-US" sz="1200">
                <a:latin typeface="Times New Roman" pitchFamily="18" charset="0"/>
                <a:cs typeface="Times New Roman" pitchFamily="18" charset="0"/>
              </a:rPr>
              <a:t>Figure 1.1 cloud computing service layers with example</a:t>
            </a:r>
            <a:endParaRPr lang="en-US"/>
          </a:p>
        </p:txBody>
      </p:sp>
      <p:sp>
        <p:nvSpPr>
          <p:cNvPr id="7" name="Text Box 2"/>
          <p:cNvSpPr txBox="1">
            <a:spLocks noChangeArrowheads="1"/>
          </p:cNvSpPr>
          <p:nvPr/>
        </p:nvSpPr>
        <p:spPr bwMode="auto">
          <a:xfrm>
            <a:off x="180975" y="1371600"/>
            <a:ext cx="8767763" cy="5026025"/>
          </a:xfrm>
          <a:prstGeom prst="rect">
            <a:avLst/>
          </a:prstGeom>
          <a:noFill/>
          <a:ln w="9525" cap="flat">
            <a:noFill/>
            <a:round/>
            <a:headEnd/>
            <a:tailEnd/>
          </a:ln>
          <a:effectLst/>
        </p:spPr>
        <p:txBody>
          <a:bodyPr lIns="90000" tIns="46800" rIns="90000" bIns="46800"/>
          <a:lstStyle/>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400" dirty="0">
                <a:solidFill>
                  <a:srgbClr val="000000"/>
                </a:solidFill>
                <a:latin typeface="Times New Roman" pitchFamily="16" charset="0"/>
                <a:ea typeface="+mn-ea"/>
                <a:cs typeface="Times New Roman" pitchFamily="16" charset="0"/>
              </a:rPr>
              <a:t>                        </a:t>
            </a: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38138" indent="-338138" algn="ctr">
              <a:spcBef>
                <a:spcPts val="600"/>
              </a:spcBef>
              <a:buClr>
                <a:srgbClr val="000000"/>
              </a:buClr>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dirty="0" smtClean="0">
                <a:solidFill>
                  <a:schemeClr val="tx1"/>
                </a:solidFill>
                <a:latin typeface="Times New Roman" pitchFamily="18" charset="0"/>
                <a:ea typeface="Droid Sans Fallback"/>
                <a:cs typeface="Times New Roman" pitchFamily="18" charset="0"/>
              </a:rPr>
              <a:t>Cloud </a:t>
            </a:r>
            <a:r>
              <a:rPr lang="en-US" sz="2000" dirty="0">
                <a:solidFill>
                  <a:schemeClr val="tx1"/>
                </a:solidFill>
                <a:latin typeface="Times New Roman" pitchFamily="18" charset="0"/>
                <a:ea typeface="Droid Sans Fallback"/>
                <a:cs typeface="Times New Roman" pitchFamily="18" charset="0"/>
              </a:rPr>
              <a:t>computing service layers with example</a:t>
            </a:r>
          </a:p>
          <a:p>
            <a:pPr marL="338138" indent="-338138" algn="just">
              <a:spcBef>
                <a:spcPts val="600"/>
              </a:spcBef>
              <a:buClr>
                <a:srgbClr val="000000"/>
              </a:buClr>
              <a:buSzPct val="100000"/>
              <a:buFont typeface="Times New Roman" pitchFamily="16" charset="0"/>
              <a:buNone/>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a:p>
            <a:pPr marL="341313" indent="-338138">
              <a:spcBef>
                <a:spcPts val="6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2400" dirty="0">
              <a:solidFill>
                <a:srgbClr val="000000"/>
              </a:solidFill>
              <a:latin typeface="Times New Roman" pitchFamily="16" charset="0"/>
              <a:ea typeface="+mn-ea"/>
              <a:cs typeface="Times New Roman" pitchFamily="16" charset="0"/>
            </a:endParaRPr>
          </a:p>
        </p:txBody>
      </p:sp>
      <p:pic>
        <p:nvPicPr>
          <p:cNvPr id="13318" name="Picture 7" descr="service layers.jpg"/>
          <p:cNvPicPr>
            <a:picLocks noChangeAspect="1"/>
          </p:cNvPicPr>
          <p:nvPr/>
        </p:nvPicPr>
        <p:blipFill>
          <a:blip r:embed="rId3"/>
          <a:srcRect/>
          <a:stretch>
            <a:fillRect/>
          </a:stretch>
        </p:blipFill>
        <p:spPr bwMode="auto">
          <a:xfrm>
            <a:off x="1143000" y="1428751"/>
            <a:ext cx="7072313" cy="344805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74638"/>
            <a:ext cx="8229600" cy="796925"/>
          </a:xfrm>
        </p:spPr>
        <p:txBody>
          <a:bodyPr/>
          <a:lstStyle/>
          <a:p>
            <a:r>
              <a:rPr lang="en-US" sz="3200" b="1" dirty="0" smtClean="0">
                <a:solidFill>
                  <a:schemeClr val="tx1"/>
                </a:solidFill>
                <a:latin typeface="Times New Roman" pitchFamily="18" charset="0"/>
                <a:cs typeface="Times New Roman" pitchFamily="18" charset="0"/>
              </a:rPr>
              <a:t>Software as a Service</a:t>
            </a:r>
          </a:p>
        </p:txBody>
      </p:sp>
      <p:sp>
        <p:nvSpPr>
          <p:cNvPr id="14339" name="Content Placeholder 2"/>
          <p:cNvSpPr>
            <a:spLocks noGrp="1"/>
          </p:cNvSpPr>
          <p:nvPr>
            <p:ph idx="1"/>
          </p:nvPr>
        </p:nvSpPr>
        <p:spPr>
          <a:xfrm>
            <a:off x="457200" y="1214438"/>
            <a:ext cx="8229600" cy="4911725"/>
          </a:xfrm>
        </p:spPr>
        <p:txBody>
          <a:bodyPr/>
          <a:lstStyle/>
          <a:p>
            <a:pPr algn="just"/>
            <a:r>
              <a:rPr lang="en-US" sz="2200" smtClean="0">
                <a:latin typeface="Times New Roman" pitchFamily="18" charset="0"/>
                <a:cs typeface="Times New Roman" pitchFamily="18" charset="0"/>
              </a:rPr>
              <a:t>The capability provided to the consumer is to use the provider's applications running on a cloud infrastructure. </a:t>
            </a:r>
          </a:p>
          <a:p>
            <a:pPr algn="just">
              <a:buFont typeface="Arial" charset="0"/>
              <a:buNone/>
            </a:pPr>
            <a:endParaRPr lang="en-US" sz="2200" smtClean="0">
              <a:latin typeface="Times New Roman" pitchFamily="18" charset="0"/>
              <a:cs typeface="Times New Roman" pitchFamily="18" charset="0"/>
            </a:endParaRPr>
          </a:p>
          <a:p>
            <a:pPr algn="just"/>
            <a:r>
              <a:rPr lang="en-US" sz="2200" smtClean="0">
                <a:latin typeface="Times New Roman" pitchFamily="18" charset="0"/>
                <a:cs typeface="Times New Roman" pitchFamily="18" charset="0"/>
              </a:rPr>
              <a:t>The applications are accessible from various client devices through either a thin client interface, such as a web browser (e.g., web-based email), or a program interface. </a:t>
            </a:r>
          </a:p>
          <a:p>
            <a:pPr algn="just">
              <a:buFont typeface="Arial" charset="0"/>
              <a:buNone/>
            </a:pPr>
            <a:endParaRPr lang="en-US" sz="2200" smtClean="0">
              <a:latin typeface="Times New Roman" pitchFamily="18" charset="0"/>
              <a:cs typeface="Times New Roman" pitchFamily="18" charset="0"/>
            </a:endParaRPr>
          </a:p>
          <a:p>
            <a:pPr algn="just"/>
            <a:r>
              <a:rPr lang="en-US" sz="2200" smtClean="0">
                <a:latin typeface="Times New Roman" pitchFamily="18" charset="0"/>
                <a:cs typeface="Times New Roman" pitchFamily="18" charset="0"/>
              </a:rPr>
              <a:t>The consumer does not manage or control the underlying cloud infrastructure including network, servers, operating systems, storage, or even individual application capabilities, with the possible exception of limited user-specific application configuration settings.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066800"/>
            <a:ext cx="8763000" cy="5486400"/>
          </a:xfrm>
        </p:spPr>
        <p:txBody>
          <a:bodyPr>
            <a:normAutofit fontScale="85000" lnSpcReduction="20000"/>
          </a:bodyPr>
          <a:lstStyle/>
          <a:p>
            <a:pPr marL="0" indent="91440" algn="just">
              <a:lnSpc>
                <a:spcPct val="120000"/>
              </a:lnSpc>
              <a:spcBef>
                <a:spcPts val="0"/>
              </a:spcBef>
              <a:buNone/>
            </a:pPr>
            <a:r>
              <a:rPr lang="en-US" b="1" dirty="0" smtClean="0">
                <a:latin typeface="Times New Roman" pitchFamily="18" charset="0"/>
                <a:cs typeface="Times New Roman" pitchFamily="18" charset="0"/>
              </a:rPr>
              <a:t>UNIT-IV Virtualization For Cloud</a:t>
            </a:r>
            <a:endParaRPr lang="en-US" dirty="0" smtClean="0">
              <a:latin typeface="Times New Roman" pitchFamily="18" charset="0"/>
              <a:cs typeface="Times New Roman" pitchFamily="18" charset="0"/>
            </a:endParaRPr>
          </a:p>
          <a:p>
            <a:pPr marL="0" indent="182880" algn="just">
              <a:lnSpc>
                <a:spcPct val="120000"/>
              </a:lnSpc>
              <a:spcBef>
                <a:spcPts val="0"/>
              </a:spcBef>
              <a:buNone/>
            </a:pPr>
            <a:r>
              <a:rPr lang="en-US" sz="2600" dirty="0" smtClean="0">
                <a:latin typeface="Times New Roman" pitchFamily="18" charset="0"/>
                <a:cs typeface="Times New Roman" pitchFamily="18" charset="0"/>
              </a:rPr>
              <a:t>Need for Virtualization, Pros and cons of Virtualization, Types of Virtualization, System </a:t>
            </a:r>
            <a:r>
              <a:rPr lang="en-US" sz="2600" dirty="0" err="1" smtClean="0">
                <a:latin typeface="Times New Roman" pitchFamily="18" charset="0"/>
                <a:cs typeface="Times New Roman" pitchFamily="18" charset="0"/>
              </a:rPr>
              <a:t>Vm</a:t>
            </a:r>
            <a:r>
              <a:rPr lang="en-US" sz="2600" dirty="0" smtClean="0">
                <a:latin typeface="Times New Roman" pitchFamily="18" charset="0"/>
                <a:cs typeface="Times New Roman" pitchFamily="18" charset="0"/>
              </a:rPr>
              <a:t>, Process VM,  Virtual Machine monitor,  Virtual machine properties, Interpretation and binary translation, HLL VM  Hypervisors, </a:t>
            </a:r>
            <a:r>
              <a:rPr lang="en-US" sz="2600" dirty="0" err="1" smtClean="0">
                <a:latin typeface="Times New Roman" pitchFamily="18" charset="0"/>
                <a:cs typeface="Times New Roman" pitchFamily="18" charset="0"/>
              </a:rPr>
              <a:t>Xen</a:t>
            </a:r>
            <a:r>
              <a:rPr lang="en-US" sz="2600" dirty="0" smtClean="0">
                <a:latin typeface="Times New Roman" pitchFamily="18" charset="0"/>
                <a:cs typeface="Times New Roman" pitchFamily="18" charset="0"/>
              </a:rPr>
              <a:t>, KVM, </a:t>
            </a:r>
            <a:r>
              <a:rPr lang="en-US" sz="2600" dirty="0" err="1" smtClean="0">
                <a:latin typeface="Times New Roman" pitchFamily="18" charset="0"/>
                <a:cs typeface="Times New Roman" pitchFamily="18" charset="0"/>
              </a:rPr>
              <a:t>VMWare</a:t>
            </a:r>
            <a:r>
              <a:rPr lang="en-US" sz="2600" dirty="0" smtClean="0">
                <a:latin typeface="Times New Roman" pitchFamily="18" charset="0"/>
                <a:cs typeface="Times New Roman" pitchFamily="18" charset="0"/>
              </a:rPr>
              <a:t>, Virtual Box, Hyper-V. </a:t>
            </a:r>
          </a:p>
          <a:p>
            <a:pPr marL="0" indent="91440" algn="just">
              <a:lnSpc>
                <a:spcPct val="120000"/>
              </a:lnSpc>
              <a:spcBef>
                <a:spcPts val="600"/>
              </a:spcBef>
              <a:spcAft>
                <a:spcPts val="600"/>
              </a:spcAft>
              <a:buNone/>
            </a:pPr>
            <a:r>
              <a:rPr lang="en-US" b="1" dirty="0" smtClean="0">
                <a:latin typeface="Times New Roman" pitchFamily="18" charset="0"/>
                <a:cs typeface="Times New Roman" pitchFamily="18" charset="0"/>
              </a:rPr>
              <a:t>UNIT-V Other Ways to Collaborate Online</a:t>
            </a:r>
            <a:endParaRPr lang="en-US" dirty="0" smtClean="0">
              <a:latin typeface="Times New Roman" pitchFamily="18" charset="0"/>
              <a:cs typeface="Times New Roman" pitchFamily="18" charset="0"/>
            </a:endParaRPr>
          </a:p>
          <a:p>
            <a:pPr marL="0" indent="182880" algn="just">
              <a:lnSpc>
                <a:spcPct val="120000"/>
              </a:lnSpc>
              <a:spcBef>
                <a:spcPts val="0"/>
              </a:spcBef>
              <a:buNone/>
            </a:pPr>
            <a:r>
              <a:rPr lang="en-US" sz="2600" dirty="0" smtClean="0">
                <a:latin typeface="Times New Roman" pitchFamily="18" charset="0"/>
                <a:cs typeface="Times New Roman" pitchFamily="18" charset="0"/>
              </a:rPr>
              <a:t>Collaborating via Web - Based Communication Tools - Evaluating Web Mail Services – Evaluating Web Conference Tools – Collaborating via Social Networks and Groupware - Collaborating via Blogs and Wikis</a:t>
            </a:r>
            <a:r>
              <a:rPr lang="en-US" dirty="0" smtClean="0">
                <a:latin typeface="Times New Roman" pitchFamily="18" charset="0"/>
                <a:cs typeface="Times New Roman" pitchFamily="18" charset="0"/>
              </a:rPr>
              <a:t>.</a:t>
            </a:r>
          </a:p>
          <a:p>
            <a:pPr marL="0" indent="91440" algn="just">
              <a:lnSpc>
                <a:spcPct val="120000"/>
              </a:lnSpc>
              <a:spcBef>
                <a:spcPts val="600"/>
              </a:spcBef>
              <a:spcAft>
                <a:spcPts val="600"/>
              </a:spcAft>
              <a:buNone/>
            </a:pPr>
            <a:r>
              <a:rPr lang="en-US" b="1" dirty="0" smtClean="0">
                <a:latin typeface="Times New Roman" pitchFamily="18" charset="0"/>
                <a:cs typeface="Times New Roman" pitchFamily="18" charset="0"/>
              </a:rPr>
              <a:t>UNIT-VI Security, Standards and Applications </a:t>
            </a:r>
            <a:endParaRPr lang="en-US" dirty="0" smtClean="0">
              <a:latin typeface="Times New Roman" pitchFamily="18" charset="0"/>
              <a:cs typeface="Times New Roman" pitchFamily="18" charset="0"/>
            </a:endParaRPr>
          </a:p>
          <a:p>
            <a:pPr marL="0" indent="182880" algn="just">
              <a:lnSpc>
                <a:spcPct val="120000"/>
              </a:lnSpc>
              <a:spcBef>
                <a:spcPts val="0"/>
              </a:spcBef>
              <a:buNone/>
            </a:pPr>
            <a:r>
              <a:rPr lang="en-US" sz="2600" dirty="0" smtClean="0">
                <a:latin typeface="Times New Roman" pitchFamily="18" charset="0"/>
                <a:cs typeface="Times New Roman" pitchFamily="18" charset="0"/>
              </a:rPr>
              <a:t>Security in Cloud:  Cloud security challenges – Software as a Service Security, Common Standards:  The Open Cloud Consortium – The Distributed Management Task Force – Standards for application Developer – Standards for Messaging – Standards for Security, End user access to cloud computing, Mobile Internet devices and the cloud. </a:t>
            </a:r>
            <a:endParaRPr lang="en-US" sz="26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lstStyle/>
          <a:p>
            <a:pPr algn="ctr"/>
            <a:r>
              <a:rPr lang="en-US" dirty="0" smtClean="0">
                <a:solidFill>
                  <a:schemeClr val="tx1"/>
                </a:solidFill>
                <a:latin typeface="Times New Roman" pitchFamily="18" charset="0"/>
                <a:cs typeface="Times New Roman" pitchFamily="18" charset="0"/>
              </a:rPr>
              <a:t>Continue..</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3" descr="SAAS.PNG"/>
          <p:cNvPicPr>
            <a:picLocks noGrp="1" noChangeAspect="1"/>
          </p:cNvPicPr>
          <p:nvPr>
            <p:ph idx="1"/>
          </p:nvPr>
        </p:nvPicPr>
        <p:blipFill>
          <a:blip r:embed="rId2"/>
          <a:srcRect/>
          <a:stretch>
            <a:fillRect/>
          </a:stretch>
        </p:blipFill>
        <p:spPr>
          <a:xfrm>
            <a:off x="581025" y="500063"/>
            <a:ext cx="7981950" cy="4713287"/>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z="3200" b="1" dirty="0" smtClean="0">
                <a:solidFill>
                  <a:schemeClr val="tx1"/>
                </a:solidFill>
                <a:latin typeface="Times New Roman" pitchFamily="18" charset="0"/>
                <a:cs typeface="Times New Roman" pitchFamily="18" charset="0"/>
              </a:rPr>
              <a:t>Platform as a service</a:t>
            </a:r>
          </a:p>
        </p:txBody>
      </p:sp>
      <p:sp>
        <p:nvSpPr>
          <p:cNvPr id="16387" name="Content Placeholder 2"/>
          <p:cNvSpPr>
            <a:spLocks noGrp="1"/>
          </p:cNvSpPr>
          <p:nvPr>
            <p:ph idx="1"/>
          </p:nvPr>
        </p:nvSpPr>
        <p:spPr>
          <a:xfrm>
            <a:off x="457200" y="1285875"/>
            <a:ext cx="8229600" cy="4840288"/>
          </a:xfrm>
        </p:spPr>
        <p:txBody>
          <a:bodyPr/>
          <a:lstStyle/>
          <a:p>
            <a:r>
              <a:rPr lang="en-US" sz="2000" smtClean="0">
                <a:latin typeface="Times New Roman" pitchFamily="18" charset="0"/>
                <a:cs typeface="Times New Roman" pitchFamily="18" charset="0"/>
              </a:rPr>
              <a:t>PaaS vendors offer a development environment to application developers.</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 The provider typically develops toolkit and standards for development and channels for distribution and payment. </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In the PaaS models, cloud providers deliver a computing platform, typically including operating system, programming-language execution environment, database, and web server. </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Application developers develop and run their software on a cloud platform instead of directly buying and managing the underlying hardware and software layers.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Content Placeholder 3" descr="PAAS.PNG"/>
          <p:cNvPicPr>
            <a:picLocks noGrp="1" noChangeAspect="1"/>
          </p:cNvPicPr>
          <p:nvPr>
            <p:ph idx="1"/>
          </p:nvPr>
        </p:nvPicPr>
        <p:blipFill>
          <a:blip r:embed="rId2"/>
          <a:srcRect/>
          <a:stretch>
            <a:fillRect/>
          </a:stretch>
        </p:blipFill>
        <p:spPr>
          <a:xfrm>
            <a:off x="638175" y="285750"/>
            <a:ext cx="7867650" cy="5500688"/>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z="3200" b="1" dirty="0" smtClean="0">
                <a:solidFill>
                  <a:schemeClr val="tx1"/>
                </a:solidFill>
                <a:latin typeface="Times New Roman" pitchFamily="18" charset="0"/>
                <a:cs typeface="Times New Roman" pitchFamily="18" charset="0"/>
              </a:rPr>
              <a:t>Infrastructure as a Service</a:t>
            </a:r>
          </a:p>
        </p:txBody>
      </p:sp>
      <p:sp>
        <p:nvSpPr>
          <p:cNvPr id="3" name="Content Placeholder 2"/>
          <p:cNvSpPr>
            <a:spLocks noGrp="1"/>
          </p:cNvSpPr>
          <p:nvPr>
            <p:ph idx="1"/>
          </p:nvPr>
        </p:nvSpPr>
        <p:spPr>
          <a:xfrm>
            <a:off x="457200" y="1285875"/>
            <a:ext cx="8229600" cy="4840288"/>
          </a:xfrm>
        </p:spPr>
        <p:txBody>
          <a:bodyPr/>
          <a:lstStyle/>
          <a:p>
            <a:pPr marL="336550" indent="-336550">
              <a:spcBef>
                <a:spcPts val="60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sz="2200" dirty="0" err="1" smtClean="0">
                <a:solidFill>
                  <a:srgbClr val="000000"/>
                </a:solidFill>
                <a:latin typeface="Times New Roman" pitchFamily="18" charset="0"/>
                <a:ea typeface="Droid Sans Fallback" charset="0"/>
                <a:cs typeface="Droid Sans Fallback" charset="0"/>
              </a:rPr>
              <a:t>IaaS</a:t>
            </a:r>
            <a:r>
              <a:rPr lang="en-US" sz="2200" dirty="0" smtClean="0">
                <a:solidFill>
                  <a:srgbClr val="000000"/>
                </a:solidFill>
                <a:latin typeface="Times New Roman" pitchFamily="18" charset="0"/>
                <a:ea typeface="Droid Sans Fallback" charset="0"/>
                <a:cs typeface="Droid Sans Fallback" charset="0"/>
              </a:rPr>
              <a:t> is the delivery of technology infrastructure as an on demand scalable service </a:t>
            </a:r>
          </a:p>
          <a:p>
            <a:pPr marL="336550" indent="-336550">
              <a:spcBef>
                <a:spcPts val="60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sz="2200" dirty="0" smtClean="0">
                <a:solidFill>
                  <a:srgbClr val="000000"/>
                </a:solidFill>
                <a:latin typeface="Times New Roman" pitchFamily="18" charset="0"/>
                <a:ea typeface="Droid Sans Fallback" charset="0"/>
                <a:cs typeface="Droid Sans Fallback" charset="0"/>
              </a:rPr>
              <a:t>Usually billed based on usage</a:t>
            </a:r>
          </a:p>
          <a:p>
            <a:pPr marL="336550" indent="-336550">
              <a:spcBef>
                <a:spcPts val="60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sz="2200" dirty="0" smtClean="0">
                <a:solidFill>
                  <a:srgbClr val="000000"/>
                </a:solidFill>
                <a:latin typeface="Times New Roman" pitchFamily="18" charset="0"/>
                <a:ea typeface="Droid Sans Fallback" charset="0"/>
                <a:cs typeface="Droid Sans Fallback" charset="0"/>
              </a:rPr>
              <a:t> Usually multi tenant virtualized environment</a:t>
            </a:r>
          </a:p>
          <a:p>
            <a:pPr marL="336550" indent="-336550">
              <a:spcBef>
                <a:spcPts val="600"/>
              </a:spcBef>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defRPr/>
            </a:pPr>
            <a:r>
              <a:rPr lang="en-US" sz="2200" dirty="0" smtClean="0">
                <a:solidFill>
                  <a:srgbClr val="000000"/>
                </a:solidFill>
                <a:latin typeface="Times New Roman" pitchFamily="18" charset="0"/>
                <a:ea typeface="Droid Sans Fallback" charset="0"/>
                <a:cs typeface="Droid Sans Fallback" charset="0"/>
              </a:rPr>
              <a:t> Can be coupled with Managed Services for OS and application support</a:t>
            </a:r>
          </a:p>
          <a:p>
            <a:pPr>
              <a:defRPr/>
            </a:pPr>
            <a:endParaRPr lang="en-US" sz="20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3" descr="IAAS.PNG"/>
          <p:cNvPicPr>
            <a:picLocks noGrp="1" noChangeAspect="1"/>
          </p:cNvPicPr>
          <p:nvPr>
            <p:ph idx="1"/>
          </p:nvPr>
        </p:nvPicPr>
        <p:blipFill>
          <a:blip r:embed="rId2"/>
          <a:srcRect/>
          <a:stretch>
            <a:fillRect/>
          </a:stretch>
        </p:blipFill>
        <p:spPr>
          <a:xfrm>
            <a:off x="638175" y="500063"/>
            <a:ext cx="7867650" cy="5286375"/>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US" smtClean="0"/>
          </a:p>
        </p:txBody>
      </p:sp>
      <p:pic>
        <p:nvPicPr>
          <p:cNvPr id="20483" name="Picture 2" descr="C:\Users\mohit\Desktop\Capture5.PNG"/>
          <p:cNvPicPr>
            <a:picLocks noGrp="1" noChangeAspect="1" noChangeArrowheads="1"/>
          </p:cNvPicPr>
          <p:nvPr>
            <p:ph idx="1"/>
          </p:nvPr>
        </p:nvPicPr>
        <p:blipFill>
          <a:blip r:embed="rId2"/>
          <a:srcRect/>
          <a:stretch>
            <a:fillRect/>
          </a:stretch>
        </p:blipFill>
        <p:spPr>
          <a:xfrm>
            <a:off x="609600" y="685800"/>
            <a:ext cx="8305800" cy="5672138"/>
          </a:xfr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C19C2A-145D-4141-A21F-7F823827A6D5}"/>
              </a:ext>
            </a:extLst>
          </p:cNvPr>
          <p:cNvSpPr>
            <a:spLocks noGrp="1"/>
          </p:cNvSpPr>
          <p:nvPr>
            <p:ph type="title"/>
          </p:nvPr>
        </p:nvSpPr>
        <p:spPr>
          <a:xfrm>
            <a:off x="891779" y="-607"/>
            <a:ext cx="7429499" cy="1478570"/>
          </a:xfrm>
        </p:spPr>
        <p:txBody>
          <a:bodyPr/>
          <a:lstStyle/>
          <a:p>
            <a:pPr algn="ctr"/>
            <a:r>
              <a:rPr lang="en-US" sz="4200" dirty="0">
                <a:solidFill>
                  <a:schemeClr val="tx1"/>
                </a:solidFill>
                <a:effectLst/>
                <a:latin typeface="Times New Roman" pitchFamily="18" charset="0"/>
                <a:cs typeface="Times New Roman" pitchFamily="18" charset="0"/>
              </a:rPr>
              <a:t>Cloud database </a:t>
            </a:r>
          </a:p>
        </p:txBody>
      </p:sp>
      <p:sp>
        <p:nvSpPr>
          <p:cNvPr id="3" name="Content Placeholder 2">
            <a:extLst>
              <a:ext uri="{FF2B5EF4-FFF2-40B4-BE49-F238E27FC236}">
                <a16:creationId xmlns:a16="http://schemas.microsoft.com/office/drawing/2014/main" xmlns="" id="{26BAEDB6-6457-4A06-9719-CFDE3B942070}"/>
              </a:ext>
            </a:extLst>
          </p:cNvPr>
          <p:cNvSpPr>
            <a:spLocks noGrp="1"/>
          </p:cNvSpPr>
          <p:nvPr>
            <p:ph idx="1"/>
          </p:nvPr>
        </p:nvSpPr>
        <p:spPr>
          <a:xfrm>
            <a:off x="152400" y="1905000"/>
            <a:ext cx="5116637" cy="3612824"/>
          </a:xfrm>
        </p:spPr>
        <p:txBody>
          <a:bodyPr vert="horz" lIns="91440" tIns="45720" rIns="91440" bIns="45720" rtlCol="0" anchor="t">
            <a:normAutofit/>
          </a:bodyPr>
          <a:lstStyle/>
          <a:p>
            <a:pPr>
              <a:buNone/>
            </a:pPr>
            <a:r>
              <a:rPr lang="en-US" sz="2400" dirty="0">
                <a:solidFill>
                  <a:srgbClr val="002060"/>
                </a:solidFill>
                <a:latin typeface="Times New Roman" pitchFamily="18" charset="0"/>
                <a:cs typeface="Times New Roman" pitchFamily="18" charset="0"/>
              </a:rPr>
              <a:t>A cloud database is a type of database service that is built, deployed and delivered through a cloud platform</a:t>
            </a:r>
            <a:r>
              <a:rPr lang="en-US" sz="2400" dirty="0" smtClean="0">
                <a:solidFill>
                  <a:srgbClr val="002060"/>
                </a:solidFill>
                <a:latin typeface="Times New Roman" pitchFamily="18" charset="0"/>
                <a:cs typeface="Times New Roman" pitchFamily="18" charset="0"/>
              </a:rPr>
              <a:t>.</a:t>
            </a:r>
          </a:p>
          <a:p>
            <a:pPr>
              <a:buNone/>
            </a:pPr>
            <a:endParaRPr lang="en-US" sz="2400" dirty="0">
              <a:solidFill>
                <a:srgbClr val="002060"/>
              </a:solidFill>
              <a:latin typeface="Times New Roman" pitchFamily="18" charset="0"/>
              <a:cs typeface="Times New Roman" pitchFamily="18" charset="0"/>
            </a:endParaRPr>
          </a:p>
          <a:p>
            <a:pPr>
              <a:buNone/>
            </a:pPr>
            <a:r>
              <a:rPr lang="en-US" sz="2400" dirty="0" smtClean="0">
                <a:solidFill>
                  <a:srgbClr val="002060"/>
                </a:solidFill>
                <a:latin typeface="Times New Roman" pitchFamily="18" charset="0"/>
                <a:cs typeface="Times New Roman" pitchFamily="18" charset="0"/>
              </a:rPr>
              <a:t>Cloud </a:t>
            </a:r>
            <a:r>
              <a:rPr lang="en-US" sz="2400" dirty="0">
                <a:solidFill>
                  <a:srgbClr val="002060"/>
                </a:solidFill>
                <a:latin typeface="Times New Roman" pitchFamily="18" charset="0"/>
                <a:cs typeface="Times New Roman" pitchFamily="18" charset="0"/>
              </a:rPr>
              <a:t>databases typically run on a cloud computing platform </a:t>
            </a:r>
          </a:p>
          <a:p>
            <a:pPr marL="0" indent="0">
              <a:buNone/>
            </a:pPr>
            <a:endParaRPr lang="en-US" sz="3600" dirty="0">
              <a:solidFill>
                <a:srgbClr val="00B0F0"/>
              </a:solidFill>
            </a:endParaRPr>
          </a:p>
        </p:txBody>
      </p:sp>
      <p:pic>
        <p:nvPicPr>
          <p:cNvPr id="12" name="Picture 12" descr="A black sign with white text&#10;&#10;Description generated with high confidence">
            <a:extLst>
              <a:ext uri="{FF2B5EF4-FFF2-40B4-BE49-F238E27FC236}">
                <a16:creationId xmlns:a16="http://schemas.microsoft.com/office/drawing/2014/main" xmlns="" id="{8A8D3EB9-B3A5-48A9-A208-4DB2630C16D4}"/>
              </a:ext>
            </a:extLst>
          </p:cNvPr>
          <p:cNvPicPr>
            <a:picLocks noChangeAspect="1"/>
          </p:cNvPicPr>
          <p:nvPr/>
        </p:nvPicPr>
        <p:blipFill>
          <a:blip r:embed="rId2"/>
          <a:stretch>
            <a:fillRect/>
          </a:stretch>
        </p:blipFill>
        <p:spPr>
          <a:xfrm>
            <a:off x="5343918" y="2001203"/>
            <a:ext cx="3342882" cy="3335763"/>
          </a:xfrm>
          <a:prstGeom prst="rect">
            <a:avLst/>
          </a:prstGeom>
        </p:spPr>
      </p:pic>
    </p:spTree>
    <p:extLst>
      <p:ext uri="{BB962C8B-B14F-4D97-AF65-F5344CB8AC3E}">
        <p14:creationId xmlns:p14="http://schemas.microsoft.com/office/powerpoint/2010/main" xmlns="" val="134164303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D3394C-13A0-42F4-BC5A-CC3B36872174}"/>
              </a:ext>
            </a:extLst>
          </p:cNvPr>
          <p:cNvSpPr>
            <a:spLocks noGrp="1"/>
          </p:cNvSpPr>
          <p:nvPr>
            <p:ph type="title"/>
          </p:nvPr>
        </p:nvSpPr>
        <p:spPr>
          <a:xfrm>
            <a:off x="457200" y="274638"/>
            <a:ext cx="8229600" cy="944562"/>
          </a:xfrm>
        </p:spPr>
        <p:txBody>
          <a:bodyPr>
            <a:normAutofit/>
          </a:bodyPr>
          <a:lstStyle/>
          <a:p>
            <a:pPr algn="ctr"/>
            <a:r>
              <a:rPr lang="en-US" sz="4200" dirty="0">
                <a:solidFill>
                  <a:schemeClr val="tx1"/>
                </a:solidFill>
                <a:effectLst/>
                <a:latin typeface="Times New Roman" pitchFamily="18" charset="0"/>
                <a:cs typeface="Times New Roman" pitchFamily="18" charset="0"/>
              </a:rPr>
              <a:t>Deployment models </a:t>
            </a:r>
          </a:p>
        </p:txBody>
      </p:sp>
      <p:sp>
        <p:nvSpPr>
          <p:cNvPr id="3" name="Content Placeholder 2">
            <a:extLst>
              <a:ext uri="{FF2B5EF4-FFF2-40B4-BE49-F238E27FC236}">
                <a16:creationId xmlns:a16="http://schemas.microsoft.com/office/drawing/2014/main" xmlns="" id="{76AAFDAD-456D-40E3-82F1-64710FEE80A5}"/>
              </a:ext>
            </a:extLst>
          </p:cNvPr>
          <p:cNvSpPr>
            <a:spLocks noGrp="1"/>
          </p:cNvSpPr>
          <p:nvPr>
            <p:ph idx="1"/>
          </p:nvPr>
        </p:nvSpPr>
        <p:spPr/>
        <p:txBody>
          <a:bodyPr vert="horz" lIns="91440" tIns="45720" rIns="91440" bIns="45720" rtlCol="0" anchor="t">
            <a:normAutofit/>
          </a:bodyPr>
          <a:lstStyle/>
          <a:p>
            <a:r>
              <a:rPr lang="en-US" sz="3000" dirty="0">
                <a:solidFill>
                  <a:srgbClr val="002060"/>
                </a:solidFill>
                <a:latin typeface="Times New Roman" pitchFamily="18" charset="0"/>
                <a:cs typeface="Times New Roman" pitchFamily="18" charset="0"/>
              </a:rPr>
              <a:t>There are 2 primary ways to run a database in a cloud</a:t>
            </a:r>
            <a:r>
              <a:rPr lang="en-US" sz="3000" dirty="0" smtClean="0">
                <a:solidFill>
                  <a:srgbClr val="002060"/>
                </a:solidFill>
                <a:latin typeface="Times New Roman" pitchFamily="18" charset="0"/>
                <a:cs typeface="Times New Roman" pitchFamily="18" charset="0"/>
              </a:rPr>
              <a:t>:</a:t>
            </a:r>
          </a:p>
          <a:p>
            <a:pPr>
              <a:buNone/>
            </a:pPr>
            <a:endParaRPr lang="en-US" dirty="0">
              <a:solidFill>
                <a:srgbClr val="002060"/>
              </a:solidFill>
              <a:latin typeface="Times New Roman" pitchFamily="18" charset="0"/>
              <a:cs typeface="Times New Roman" pitchFamily="18" charset="0"/>
            </a:endParaRPr>
          </a:p>
          <a:p>
            <a:pPr marL="514350" indent="-514350">
              <a:buAutoNum type="arabicPeriod"/>
            </a:pPr>
            <a:r>
              <a:rPr lang="en-US" sz="3000" dirty="0">
                <a:solidFill>
                  <a:srgbClr val="002060"/>
                </a:solidFill>
                <a:latin typeface="Times New Roman" pitchFamily="18" charset="0"/>
                <a:cs typeface="Times New Roman" pitchFamily="18" charset="0"/>
              </a:rPr>
              <a:t>Virtual machine image </a:t>
            </a:r>
          </a:p>
          <a:p>
            <a:pPr marL="514350" indent="-514350">
              <a:buAutoNum type="arabicPeriod"/>
            </a:pPr>
            <a:r>
              <a:rPr lang="en-US" sz="3000" dirty="0">
                <a:solidFill>
                  <a:srgbClr val="002060"/>
                </a:solidFill>
                <a:latin typeface="Times New Roman" pitchFamily="18" charset="0"/>
                <a:cs typeface="Times New Roman" pitchFamily="18" charset="0"/>
              </a:rPr>
              <a:t>Database as a service (DBaaS)</a:t>
            </a:r>
          </a:p>
        </p:txBody>
      </p:sp>
    </p:spTree>
    <p:extLst>
      <p:ext uri="{BB962C8B-B14F-4D97-AF65-F5344CB8AC3E}">
        <p14:creationId xmlns:p14="http://schemas.microsoft.com/office/powerpoint/2010/main" xmlns="" val="5497299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5A9B92-89E2-4351-8C2C-B4E5D6B581B3}"/>
              </a:ext>
            </a:extLst>
          </p:cNvPr>
          <p:cNvSpPr>
            <a:spLocks noGrp="1"/>
          </p:cNvSpPr>
          <p:nvPr>
            <p:ph type="title"/>
          </p:nvPr>
        </p:nvSpPr>
        <p:spPr>
          <a:xfrm>
            <a:off x="856061" y="-607"/>
            <a:ext cx="7429499" cy="1219807"/>
          </a:xfrm>
        </p:spPr>
        <p:txBody>
          <a:bodyPr>
            <a:normAutofit/>
          </a:bodyPr>
          <a:lstStyle/>
          <a:p>
            <a:pPr algn="ctr"/>
            <a:r>
              <a:rPr lang="en-US" sz="3600" dirty="0">
                <a:solidFill>
                  <a:schemeClr val="tx1"/>
                </a:solidFill>
                <a:effectLst/>
                <a:latin typeface="Times New Roman" pitchFamily="18" charset="0"/>
                <a:cs typeface="Times New Roman" pitchFamily="18" charset="0"/>
              </a:rPr>
              <a:t>Database as a service (</a:t>
            </a:r>
            <a:r>
              <a:rPr lang="en-US" sz="3600" dirty="0" err="1">
                <a:solidFill>
                  <a:schemeClr val="tx1"/>
                </a:solidFill>
                <a:effectLst/>
                <a:latin typeface="Times New Roman" pitchFamily="18" charset="0"/>
                <a:cs typeface="Times New Roman" pitchFamily="18" charset="0"/>
              </a:rPr>
              <a:t>DBaas</a:t>
            </a:r>
            <a:r>
              <a:rPr lang="en-US" sz="3600" dirty="0">
                <a:solidFill>
                  <a:schemeClr val="tx1"/>
                </a:solidFill>
                <a:effectLst/>
                <a:latin typeface="Times New Roman" pitchFamily="18" charset="0"/>
                <a:cs typeface="Times New Roman" pitchFamily="18" charset="0"/>
              </a:rPr>
              <a:t>)</a:t>
            </a:r>
          </a:p>
        </p:txBody>
      </p:sp>
      <p:sp>
        <p:nvSpPr>
          <p:cNvPr id="3" name="Content Placeholder 2">
            <a:extLst>
              <a:ext uri="{FF2B5EF4-FFF2-40B4-BE49-F238E27FC236}">
                <a16:creationId xmlns:a16="http://schemas.microsoft.com/office/drawing/2014/main" xmlns="" id="{D40023FF-6860-4861-88B3-3BED44C2130F}"/>
              </a:ext>
            </a:extLst>
          </p:cNvPr>
          <p:cNvSpPr>
            <a:spLocks noGrp="1"/>
          </p:cNvSpPr>
          <p:nvPr>
            <p:ph idx="1"/>
          </p:nvPr>
        </p:nvSpPr>
        <p:spPr>
          <a:xfrm>
            <a:off x="152400" y="1066800"/>
            <a:ext cx="8686799" cy="3541714"/>
          </a:xfrm>
        </p:spPr>
        <p:txBody>
          <a:bodyPr vert="horz" lIns="91440" tIns="45720" rIns="91440" bIns="45720" rtlCol="0" anchor="t">
            <a:normAutofit/>
          </a:bodyPr>
          <a:lstStyle/>
          <a:p>
            <a:r>
              <a:rPr lang="en-US" sz="2800" dirty="0">
                <a:solidFill>
                  <a:srgbClr val="002060"/>
                </a:solidFill>
                <a:latin typeface="Times New Roman" pitchFamily="18" charset="0"/>
                <a:cs typeface="Times New Roman" pitchFamily="18" charset="0"/>
              </a:rPr>
              <a:t>With this model, owners don't have to install and maintain the database themselves.</a:t>
            </a:r>
          </a:p>
          <a:p>
            <a:r>
              <a:rPr lang="en-US" sz="2800" dirty="0">
                <a:solidFill>
                  <a:srgbClr val="002060"/>
                </a:solidFill>
                <a:latin typeface="Times New Roman" pitchFamily="18" charset="0"/>
                <a:cs typeface="Times New Roman" pitchFamily="18" charset="0"/>
              </a:rPr>
              <a:t>Instead the provider takes responsibility for installing and maintaining the database, while the owner gets </a:t>
            </a:r>
            <a:r>
              <a:rPr lang="en-US" sz="2800" dirty="0" smtClean="0">
                <a:solidFill>
                  <a:srgbClr val="002060"/>
                </a:solidFill>
                <a:latin typeface="Times New Roman" pitchFamily="18" charset="0"/>
                <a:cs typeface="Times New Roman" pitchFamily="18" charset="0"/>
              </a:rPr>
              <a:t>appropriately </a:t>
            </a:r>
            <a:r>
              <a:rPr lang="en-US" sz="2800" dirty="0">
                <a:solidFill>
                  <a:srgbClr val="002060"/>
                </a:solidFill>
                <a:latin typeface="Times New Roman" pitchFamily="18" charset="0"/>
                <a:cs typeface="Times New Roman" pitchFamily="18" charset="0"/>
              </a:rPr>
              <a:t>charged</a:t>
            </a:r>
            <a:r>
              <a:rPr lang="en-US" sz="3000" dirty="0">
                <a:solidFill>
                  <a:srgbClr val="00B0F0"/>
                </a:solidFill>
              </a:rPr>
              <a:t> </a:t>
            </a:r>
          </a:p>
        </p:txBody>
      </p:sp>
      <p:pic>
        <p:nvPicPr>
          <p:cNvPr id="4" name="Picture 4">
            <a:extLst>
              <a:ext uri="{FF2B5EF4-FFF2-40B4-BE49-F238E27FC236}">
                <a16:creationId xmlns:a16="http://schemas.microsoft.com/office/drawing/2014/main" xmlns="" id="{CF42787C-C816-4946-8EE3-039C015AB3A5}"/>
              </a:ext>
            </a:extLst>
          </p:cNvPr>
          <p:cNvPicPr>
            <a:picLocks noChangeAspect="1"/>
          </p:cNvPicPr>
          <p:nvPr/>
        </p:nvPicPr>
        <p:blipFill>
          <a:blip r:embed="rId2"/>
          <a:stretch>
            <a:fillRect/>
          </a:stretch>
        </p:blipFill>
        <p:spPr>
          <a:xfrm>
            <a:off x="1143000" y="3276600"/>
            <a:ext cx="5991757" cy="3151863"/>
          </a:xfrm>
          <a:prstGeom prst="rect">
            <a:avLst/>
          </a:prstGeom>
        </p:spPr>
      </p:pic>
    </p:spTree>
    <p:extLst>
      <p:ext uri="{BB962C8B-B14F-4D97-AF65-F5344CB8AC3E}">
        <p14:creationId xmlns:p14="http://schemas.microsoft.com/office/powerpoint/2010/main" xmlns="" val="32858390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027473-AC9E-482C-9A14-5A6EA0B3302C}"/>
              </a:ext>
            </a:extLst>
          </p:cNvPr>
          <p:cNvSpPr>
            <a:spLocks noGrp="1"/>
          </p:cNvSpPr>
          <p:nvPr>
            <p:ph type="title"/>
          </p:nvPr>
        </p:nvSpPr>
        <p:spPr>
          <a:xfrm>
            <a:off x="856061" y="-607"/>
            <a:ext cx="7429499" cy="1478570"/>
          </a:xfrm>
        </p:spPr>
        <p:txBody>
          <a:bodyPr>
            <a:normAutofit/>
          </a:bodyPr>
          <a:lstStyle/>
          <a:p>
            <a:pPr algn="ctr"/>
            <a:r>
              <a:rPr lang="en-US" sz="3600" dirty="0">
                <a:solidFill>
                  <a:schemeClr val="tx1"/>
                </a:solidFill>
                <a:effectLst/>
                <a:latin typeface="Times New Roman" pitchFamily="18" charset="0"/>
                <a:cs typeface="Times New Roman" pitchFamily="18" charset="0"/>
              </a:rPr>
              <a:t>Data model </a:t>
            </a:r>
          </a:p>
        </p:txBody>
      </p:sp>
      <p:sp>
        <p:nvSpPr>
          <p:cNvPr id="3" name="Content Placeholder 2">
            <a:extLst>
              <a:ext uri="{FF2B5EF4-FFF2-40B4-BE49-F238E27FC236}">
                <a16:creationId xmlns:a16="http://schemas.microsoft.com/office/drawing/2014/main" xmlns="" id="{87CF9B8F-2B34-4C3F-AF2E-47F04225F655}"/>
              </a:ext>
            </a:extLst>
          </p:cNvPr>
          <p:cNvSpPr>
            <a:spLocks noGrp="1"/>
          </p:cNvSpPr>
          <p:nvPr>
            <p:ph idx="1"/>
          </p:nvPr>
        </p:nvSpPr>
        <p:spPr>
          <a:xfrm>
            <a:off x="152400" y="1477962"/>
            <a:ext cx="8762999" cy="4313238"/>
          </a:xfrm>
        </p:spPr>
        <p:txBody>
          <a:bodyPr vert="horz" lIns="91440" tIns="45720" rIns="91440" bIns="45720" rtlCol="0" anchor="t">
            <a:normAutofit/>
          </a:bodyPr>
          <a:lstStyle/>
          <a:p>
            <a:r>
              <a:rPr lang="en-US" sz="2400" dirty="0">
                <a:solidFill>
                  <a:srgbClr val="002060"/>
                </a:solidFill>
                <a:latin typeface="Times New Roman" pitchFamily="18" charset="0"/>
                <a:cs typeface="Times New Roman" pitchFamily="18" charset="0"/>
              </a:rPr>
              <a:t>The design and development of typical systems utilize data management and relational databases as their key building blocks</a:t>
            </a:r>
          </a:p>
          <a:p>
            <a:r>
              <a:rPr lang="en-US" sz="2400" dirty="0">
                <a:solidFill>
                  <a:srgbClr val="002060"/>
                </a:solidFill>
                <a:latin typeface="Times New Roman" pitchFamily="18" charset="0"/>
                <a:cs typeface="Times New Roman" pitchFamily="18" charset="0"/>
              </a:rPr>
              <a:t>Advanced queries expressed in SQL work well with relational databases </a:t>
            </a:r>
          </a:p>
          <a:p>
            <a:r>
              <a:rPr lang="en-US" sz="2400" dirty="0">
                <a:solidFill>
                  <a:srgbClr val="002060"/>
                </a:solidFill>
                <a:latin typeface="Times New Roman" pitchFamily="18" charset="0"/>
                <a:cs typeface="Times New Roman" pitchFamily="18" charset="0"/>
              </a:rPr>
              <a:t>However relational database technology was not </a:t>
            </a:r>
            <a:r>
              <a:rPr lang="en-US" sz="2400" dirty="0" smtClean="0">
                <a:solidFill>
                  <a:srgbClr val="002060"/>
                </a:solidFill>
                <a:latin typeface="Times New Roman" pitchFamily="18" charset="0"/>
                <a:cs typeface="Times New Roman" pitchFamily="18" charset="0"/>
              </a:rPr>
              <a:t>initially </a:t>
            </a:r>
            <a:r>
              <a:rPr lang="en-US" sz="2400" dirty="0">
                <a:solidFill>
                  <a:srgbClr val="002060"/>
                </a:solidFill>
                <a:latin typeface="Times New Roman" pitchFamily="18" charset="0"/>
                <a:cs typeface="Times New Roman" pitchFamily="18" charset="0"/>
              </a:rPr>
              <a:t>designed or developed for use over distributed systems </a:t>
            </a:r>
          </a:p>
          <a:p>
            <a:endParaRPr lang="en-US" sz="3000" dirty="0">
              <a:solidFill>
                <a:srgbClr val="00B0F0"/>
              </a:solidFill>
            </a:endParaRPr>
          </a:p>
        </p:txBody>
      </p:sp>
    </p:spTree>
    <p:extLst>
      <p:ext uri="{BB962C8B-B14F-4D97-AF65-F5344CB8AC3E}">
        <p14:creationId xmlns:p14="http://schemas.microsoft.com/office/powerpoint/2010/main" xmlns="" val="38074747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016691"/>
          </a:xfrm>
        </p:spPr>
        <p:txBody>
          <a:bodyPr>
            <a:normAutofit/>
          </a:bodyPr>
          <a:lstStyle/>
          <a:p>
            <a:pPr marL="624078" lvl="0" indent="-514350" algn="just">
              <a:buClrTx/>
              <a:buFont typeface="+mj-lt"/>
              <a:buAutoNum type="arabicPeriod"/>
            </a:pPr>
            <a:r>
              <a:rPr lang="en-US" sz="2000" dirty="0" smtClean="0">
                <a:latin typeface="Times New Roman" pitchFamily="18" charset="0"/>
                <a:cs typeface="Times New Roman" pitchFamily="18" charset="0"/>
              </a:rPr>
              <a:t>John </a:t>
            </a:r>
            <a:r>
              <a:rPr lang="en-US" sz="2000" dirty="0" err="1" smtClean="0">
                <a:latin typeface="Times New Roman" pitchFamily="18" charset="0"/>
                <a:cs typeface="Times New Roman" pitchFamily="18" charset="0"/>
              </a:rPr>
              <a:t>Rittinghouse</a:t>
            </a:r>
            <a:r>
              <a:rPr lang="en-US" sz="2000" dirty="0" smtClean="0">
                <a:latin typeface="Times New Roman" pitchFamily="18" charset="0"/>
                <a:cs typeface="Times New Roman" pitchFamily="18" charset="0"/>
              </a:rPr>
              <a:t> and James </a:t>
            </a:r>
            <a:r>
              <a:rPr lang="en-US" sz="2000" dirty="0" err="1" smtClean="0">
                <a:latin typeface="Times New Roman" pitchFamily="18" charset="0"/>
                <a:cs typeface="Times New Roman" pitchFamily="18" charset="0"/>
              </a:rPr>
              <a:t>Ransome</a:t>
            </a:r>
            <a:r>
              <a:rPr lang="en-US" sz="2000" dirty="0" smtClean="0">
                <a:latin typeface="Times New Roman" pitchFamily="18" charset="0"/>
                <a:cs typeface="Times New Roman" pitchFamily="18" charset="0"/>
              </a:rPr>
              <a:t>, Cloud Computing, Implementation, Management and Strategy, CRC Press, 2010.</a:t>
            </a:r>
          </a:p>
          <a:p>
            <a:pPr marL="624078" lvl="0" indent="-514350" algn="just">
              <a:buClrTx/>
              <a:buFont typeface="+mj-lt"/>
              <a:buAutoNum type="arabicPeriod"/>
            </a:pPr>
            <a:r>
              <a:rPr lang="en-US" sz="2000" dirty="0" smtClean="0">
                <a:latin typeface="Times New Roman" pitchFamily="18" charset="0"/>
                <a:cs typeface="Times New Roman" pitchFamily="18" charset="0"/>
              </a:rPr>
              <a:t>Michael Miller, Cloud Computing: Web-Based Applications That Change the Way You Work and Collaborate </a:t>
            </a:r>
            <a:r>
              <a:rPr lang="en-US" sz="2000" dirty="0" err="1" smtClean="0">
                <a:latin typeface="Times New Roman" pitchFamily="18" charset="0"/>
                <a:cs typeface="Times New Roman" pitchFamily="18" charset="0"/>
              </a:rPr>
              <a:t>Que</a:t>
            </a:r>
            <a:r>
              <a:rPr lang="en-US" sz="2000" dirty="0" smtClean="0">
                <a:latin typeface="Times New Roman" pitchFamily="18" charset="0"/>
                <a:cs typeface="Times New Roman" pitchFamily="18" charset="0"/>
              </a:rPr>
              <a:t> Publishing, August 2008.</a:t>
            </a:r>
          </a:p>
          <a:p>
            <a:pPr marL="624078" lvl="0" indent="-514350" algn="just">
              <a:buClrTx/>
              <a:buFont typeface="+mj-lt"/>
              <a:buAutoNum type="arabicPeriod"/>
            </a:pPr>
            <a:r>
              <a:rPr lang="en-US" sz="2000" dirty="0" smtClean="0">
                <a:latin typeface="Times New Roman" pitchFamily="18" charset="0"/>
                <a:cs typeface="Times New Roman" pitchFamily="18" charset="0"/>
              </a:rPr>
              <a:t>James E Smith, Ravi Nair, Virtual Machines, Morgan Kaufmann Publishers, 2006.</a:t>
            </a:r>
          </a:p>
          <a:p>
            <a:pPr marL="624078" lvl="0" indent="-514350" algn="just">
              <a:buClrTx/>
              <a:buFont typeface="+mj-lt"/>
              <a:buAutoNum type="arabicPeriod"/>
            </a:pPr>
            <a:r>
              <a:rPr lang="en-US" sz="2000" dirty="0" smtClean="0">
                <a:latin typeface="Times New Roman" pitchFamily="18" charset="0"/>
                <a:cs typeface="Times New Roman" pitchFamily="18" charset="0"/>
              </a:rPr>
              <a:t>David E. Y. </a:t>
            </a:r>
            <a:r>
              <a:rPr lang="en-US" sz="2000" dirty="0" err="1" smtClean="0">
                <a:latin typeface="Times New Roman" pitchFamily="18" charset="0"/>
                <a:cs typeface="Times New Roman" pitchFamily="18" charset="0"/>
              </a:rPr>
              <a:t>Sarna</a:t>
            </a:r>
            <a:r>
              <a:rPr lang="en-US" sz="2000" dirty="0" smtClean="0">
                <a:latin typeface="Times New Roman" pitchFamily="18" charset="0"/>
                <a:cs typeface="Times New Roman" pitchFamily="18" charset="0"/>
              </a:rPr>
              <a:t> Implementing and Developing Cloud Application, CRC press 2011.</a:t>
            </a:r>
          </a:p>
          <a:p>
            <a:pPr marL="624078" lvl="0" indent="-514350" algn="just">
              <a:buClrTx/>
              <a:buFont typeface="+mj-lt"/>
              <a:buAutoNum type="arabicPeriod"/>
            </a:pPr>
            <a:r>
              <a:rPr lang="en-US" sz="2000" dirty="0" smtClean="0">
                <a:latin typeface="Times New Roman" pitchFamily="18" charset="0"/>
                <a:cs typeface="Times New Roman" pitchFamily="18" charset="0"/>
              </a:rPr>
              <a:t>Lee Badger, Tim </a:t>
            </a:r>
            <a:r>
              <a:rPr lang="en-US" sz="2000" dirty="0" err="1" smtClean="0">
                <a:latin typeface="Times New Roman" pitchFamily="18" charset="0"/>
                <a:cs typeface="Times New Roman" pitchFamily="18" charset="0"/>
              </a:rPr>
              <a:t>Grance</a:t>
            </a:r>
            <a:r>
              <a:rPr lang="en-US" sz="2000" dirty="0" smtClean="0">
                <a:latin typeface="Times New Roman" pitchFamily="18" charset="0"/>
                <a:cs typeface="Times New Roman" pitchFamily="18" charset="0"/>
              </a:rPr>
              <a:t>, Robert </a:t>
            </a:r>
            <a:r>
              <a:rPr lang="en-US" sz="2000" dirty="0" err="1" smtClean="0">
                <a:latin typeface="Times New Roman" pitchFamily="18" charset="0"/>
                <a:cs typeface="Times New Roman" pitchFamily="18" charset="0"/>
              </a:rPr>
              <a:t>Patt</a:t>
            </a:r>
            <a:r>
              <a:rPr lang="en-US" sz="2000" dirty="0" smtClean="0">
                <a:latin typeface="Times New Roman" pitchFamily="18" charset="0"/>
                <a:cs typeface="Times New Roman" pitchFamily="18" charset="0"/>
              </a:rPr>
              <a:t>-Corner, Jeff </a:t>
            </a:r>
            <a:r>
              <a:rPr lang="en-US" sz="2000" dirty="0" err="1" smtClean="0">
                <a:latin typeface="Times New Roman" pitchFamily="18" charset="0"/>
                <a:cs typeface="Times New Roman" pitchFamily="18" charset="0"/>
              </a:rPr>
              <a:t>Voas</a:t>
            </a:r>
            <a:r>
              <a:rPr lang="en-US" sz="2000" dirty="0" smtClean="0">
                <a:latin typeface="Times New Roman" pitchFamily="18" charset="0"/>
                <a:cs typeface="Times New Roman" pitchFamily="18" charset="0"/>
              </a:rPr>
              <a:t>, NIST, Draft cloud computing synopsis and recommendation,  May 2011.</a:t>
            </a:r>
          </a:p>
          <a:p>
            <a:pPr>
              <a:buNone/>
            </a:pPr>
            <a:endParaRPr lang="en-US" dirty="0"/>
          </a:p>
        </p:txBody>
      </p:sp>
      <p:sp>
        <p:nvSpPr>
          <p:cNvPr id="3" name="Title 2"/>
          <p:cNvSpPr>
            <a:spLocks noGrp="1"/>
          </p:cNvSpPr>
          <p:nvPr>
            <p:ph type="title"/>
          </p:nvPr>
        </p:nvSpPr>
        <p:spPr>
          <a:xfrm>
            <a:off x="457200" y="274638"/>
            <a:ext cx="8382000" cy="792162"/>
          </a:xfrm>
        </p:spPr>
        <p:txBody>
          <a:bodyPr>
            <a:noAutofit/>
          </a:bodyPr>
          <a:lstStyle/>
          <a:p>
            <a:pPr algn="ctr"/>
            <a:r>
              <a:rPr lang="en-GB" sz="2600" dirty="0" smtClean="0">
                <a:solidFill>
                  <a:schemeClr val="tx1"/>
                </a:solidFill>
                <a:effectLst/>
                <a:latin typeface="Times New Roman" pitchFamily="18" charset="0"/>
                <a:cs typeface="Times New Roman" pitchFamily="18" charset="0"/>
              </a:rPr>
              <a:t>TEXT BOOKS, AND/OR REFERENCE MATERIAL</a:t>
            </a:r>
            <a:endParaRPr lang="en-US" sz="2600" dirty="0" smtClean="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8E9B9D-937D-4FE0-B893-280E734D3C6A}"/>
              </a:ext>
            </a:extLst>
          </p:cNvPr>
          <p:cNvSpPr>
            <a:spLocks noGrp="1"/>
          </p:cNvSpPr>
          <p:nvPr>
            <p:ph idx="1"/>
          </p:nvPr>
        </p:nvSpPr>
        <p:spPr>
          <a:xfrm>
            <a:off x="228600" y="457201"/>
            <a:ext cx="8686799" cy="5734054"/>
          </a:xfrm>
        </p:spPr>
        <p:txBody>
          <a:bodyPr vert="horz" lIns="91440" tIns="45720" rIns="91440" bIns="45720" rtlCol="0" anchor="t">
            <a:normAutofit/>
          </a:bodyPr>
          <a:lstStyle/>
          <a:p>
            <a:r>
              <a:rPr lang="en-US" sz="2400" dirty="0">
                <a:solidFill>
                  <a:srgbClr val="002060"/>
                </a:solidFill>
                <a:latin typeface="Times New Roman" pitchFamily="18" charset="0"/>
                <a:cs typeface="Times New Roman" pitchFamily="18" charset="0"/>
              </a:rPr>
              <a:t>Modern relational databases have shown poor performance on data-intensive systems, and so has risen the idea of utilizing NoSQL with database management systems </a:t>
            </a:r>
            <a:endParaRPr lang="en-US" sz="2400" dirty="0" smtClean="0">
              <a:solidFill>
                <a:srgbClr val="002060"/>
              </a:solidFill>
              <a:latin typeface="Times New Roman" pitchFamily="18" charset="0"/>
              <a:cs typeface="Times New Roman" pitchFamily="18" charset="0"/>
            </a:endParaRPr>
          </a:p>
          <a:p>
            <a:endParaRPr lang="en-US" sz="2400" dirty="0">
              <a:solidFill>
                <a:srgbClr val="002060"/>
              </a:solidFill>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Within the NoSQL implemented storage, there are no requirements for fixed table schemes </a:t>
            </a:r>
            <a:endParaRPr lang="en-US" sz="2400" dirty="0" smtClean="0">
              <a:solidFill>
                <a:srgbClr val="002060"/>
              </a:solidFill>
              <a:latin typeface="Times New Roman" pitchFamily="18" charset="0"/>
              <a:cs typeface="Times New Roman" pitchFamily="18" charset="0"/>
            </a:endParaRPr>
          </a:p>
          <a:p>
            <a:endParaRPr lang="en-US" sz="2400" dirty="0">
              <a:solidFill>
                <a:srgbClr val="002060"/>
              </a:solidFill>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NoSQL databases provide efficient horizontal scalability, good performance and ease of assembly into cloud applications </a:t>
            </a:r>
            <a:endParaRPr lang="en-US" sz="2400" dirty="0" smtClean="0">
              <a:solidFill>
                <a:srgbClr val="002060"/>
              </a:solidFill>
              <a:latin typeface="Times New Roman" pitchFamily="18" charset="0"/>
              <a:cs typeface="Times New Roman" pitchFamily="18" charset="0"/>
            </a:endParaRPr>
          </a:p>
          <a:p>
            <a:endParaRPr lang="en-US" sz="2400" dirty="0">
              <a:solidFill>
                <a:srgbClr val="002060"/>
              </a:solidFill>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It is important to differentiate between relational cloud databases as to opposed non-relational or NoSQL databases</a:t>
            </a:r>
          </a:p>
          <a:p>
            <a:endParaRPr lang="en-US" sz="3000" dirty="0">
              <a:solidFill>
                <a:srgbClr val="00B0F0"/>
              </a:solidFill>
            </a:endParaRPr>
          </a:p>
        </p:txBody>
      </p:sp>
    </p:spTree>
    <p:extLst>
      <p:ext uri="{BB962C8B-B14F-4D97-AF65-F5344CB8AC3E}">
        <p14:creationId xmlns:p14="http://schemas.microsoft.com/office/powerpoint/2010/main" xmlns="" val="255540491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23A13-28FC-4F0E-8A05-DB61E04EA574}"/>
              </a:ext>
            </a:extLst>
          </p:cNvPr>
          <p:cNvSpPr>
            <a:spLocks noGrp="1"/>
          </p:cNvSpPr>
          <p:nvPr>
            <p:ph type="title"/>
          </p:nvPr>
        </p:nvSpPr>
        <p:spPr>
          <a:xfrm>
            <a:off x="856061" y="-607"/>
            <a:ext cx="7429499" cy="1143607"/>
          </a:xfrm>
        </p:spPr>
        <p:txBody>
          <a:bodyPr>
            <a:normAutofit/>
          </a:bodyPr>
          <a:lstStyle/>
          <a:p>
            <a:pPr algn="ctr"/>
            <a:r>
              <a:rPr lang="en-US" sz="3600" dirty="0">
                <a:solidFill>
                  <a:schemeClr val="tx1"/>
                </a:solidFill>
                <a:effectLst/>
                <a:latin typeface="Times New Roman" pitchFamily="18" charset="0"/>
                <a:cs typeface="Times New Roman" pitchFamily="18" charset="0"/>
              </a:rPr>
              <a:t>SQL databases</a:t>
            </a:r>
          </a:p>
        </p:txBody>
      </p:sp>
      <p:sp>
        <p:nvSpPr>
          <p:cNvPr id="3" name="Content Placeholder 2">
            <a:extLst>
              <a:ext uri="{FF2B5EF4-FFF2-40B4-BE49-F238E27FC236}">
                <a16:creationId xmlns:a16="http://schemas.microsoft.com/office/drawing/2014/main" xmlns="" id="{8A0A4478-2948-484D-9D87-86CEEEE7B1C6}"/>
              </a:ext>
            </a:extLst>
          </p:cNvPr>
          <p:cNvSpPr>
            <a:spLocks noGrp="1"/>
          </p:cNvSpPr>
          <p:nvPr>
            <p:ph idx="1"/>
          </p:nvPr>
        </p:nvSpPr>
        <p:spPr>
          <a:xfrm>
            <a:off x="228600" y="1066800"/>
            <a:ext cx="8763000" cy="3541714"/>
          </a:xfrm>
        </p:spPr>
        <p:txBody>
          <a:bodyPr vert="horz" lIns="91440" tIns="45720" rIns="91440" bIns="45720" rtlCol="0" anchor="t">
            <a:normAutofit/>
          </a:bodyPr>
          <a:lstStyle/>
          <a:p>
            <a:r>
              <a:rPr lang="en-US" sz="2400" dirty="0" smtClean="0">
                <a:solidFill>
                  <a:srgbClr val="002060"/>
                </a:solidFill>
                <a:latin typeface="Times New Roman" pitchFamily="18" charset="0"/>
                <a:cs typeface="Times New Roman" pitchFamily="18" charset="0"/>
              </a:rPr>
              <a:t>Relational </a:t>
            </a:r>
            <a:r>
              <a:rPr lang="en-US" sz="2400" dirty="0">
                <a:solidFill>
                  <a:srgbClr val="002060"/>
                </a:solidFill>
                <a:latin typeface="Times New Roman" pitchFamily="18" charset="0"/>
                <a:cs typeface="Times New Roman" pitchFamily="18" charset="0"/>
              </a:rPr>
              <a:t>databases, can either run in the cloud or a virtual machine as a service </a:t>
            </a:r>
            <a:endParaRPr lang="en-US" sz="2400" dirty="0" smtClean="0">
              <a:solidFill>
                <a:srgbClr val="002060"/>
              </a:solidFill>
              <a:latin typeface="Times New Roman" pitchFamily="18" charset="0"/>
              <a:cs typeface="Times New Roman" pitchFamily="18" charset="0"/>
            </a:endParaRPr>
          </a:p>
          <a:p>
            <a:endParaRPr lang="en-US" sz="2400" dirty="0">
              <a:solidFill>
                <a:srgbClr val="002060"/>
              </a:solidFill>
              <a:latin typeface="Times New Roman" pitchFamily="18" charset="0"/>
              <a:cs typeface="Times New Roman" pitchFamily="18" charset="0"/>
            </a:endParaRPr>
          </a:p>
        </p:txBody>
      </p:sp>
      <p:pic>
        <p:nvPicPr>
          <p:cNvPr id="4" name="Picture 4" descr="A close up of a sign&#10;&#10;Description generated with very high confidence">
            <a:extLst>
              <a:ext uri="{FF2B5EF4-FFF2-40B4-BE49-F238E27FC236}">
                <a16:creationId xmlns:a16="http://schemas.microsoft.com/office/drawing/2014/main" xmlns="" id="{FEA46719-49D5-4796-944F-DC8BC73C235F}"/>
              </a:ext>
            </a:extLst>
          </p:cNvPr>
          <p:cNvPicPr>
            <a:picLocks noChangeAspect="1"/>
          </p:cNvPicPr>
          <p:nvPr/>
        </p:nvPicPr>
        <p:blipFill>
          <a:blip r:embed="rId2"/>
          <a:stretch>
            <a:fillRect/>
          </a:stretch>
        </p:blipFill>
        <p:spPr>
          <a:xfrm>
            <a:off x="1676400" y="3429000"/>
            <a:ext cx="1607344" cy="2143125"/>
          </a:xfrm>
          <a:prstGeom prst="rect">
            <a:avLst/>
          </a:prstGeom>
        </p:spPr>
      </p:pic>
      <p:pic>
        <p:nvPicPr>
          <p:cNvPr id="8" name="Picture 8">
            <a:extLst>
              <a:ext uri="{FF2B5EF4-FFF2-40B4-BE49-F238E27FC236}">
                <a16:creationId xmlns:a16="http://schemas.microsoft.com/office/drawing/2014/main" xmlns="" id="{D738E658-4E81-4C2F-81F8-33A569ED3EFF}"/>
              </a:ext>
            </a:extLst>
          </p:cNvPr>
          <p:cNvPicPr>
            <a:picLocks noChangeAspect="1"/>
          </p:cNvPicPr>
          <p:nvPr/>
        </p:nvPicPr>
        <p:blipFill>
          <a:blip r:embed="rId3"/>
          <a:stretch>
            <a:fillRect/>
          </a:stretch>
        </p:blipFill>
        <p:spPr>
          <a:xfrm>
            <a:off x="4876800" y="3200400"/>
            <a:ext cx="2700338" cy="1849189"/>
          </a:xfrm>
          <a:prstGeom prst="rect">
            <a:avLst/>
          </a:prstGeom>
        </p:spPr>
      </p:pic>
    </p:spTree>
    <p:extLst>
      <p:ext uri="{BB962C8B-B14F-4D97-AF65-F5344CB8AC3E}">
        <p14:creationId xmlns:p14="http://schemas.microsoft.com/office/powerpoint/2010/main" xmlns="" val="10059052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373FB6-AAB2-401D-BBD5-653D8FD7BB9C}"/>
              </a:ext>
            </a:extLst>
          </p:cNvPr>
          <p:cNvSpPr>
            <a:spLocks noGrp="1"/>
          </p:cNvSpPr>
          <p:nvPr>
            <p:ph type="title"/>
          </p:nvPr>
        </p:nvSpPr>
        <p:spPr>
          <a:xfrm>
            <a:off x="856061" y="2655"/>
            <a:ext cx="7429499" cy="1478570"/>
          </a:xfrm>
        </p:spPr>
        <p:txBody>
          <a:bodyPr>
            <a:normAutofit/>
          </a:bodyPr>
          <a:lstStyle/>
          <a:p>
            <a:pPr algn="ctr"/>
            <a:r>
              <a:rPr lang="en-US" sz="3600" dirty="0" err="1">
                <a:solidFill>
                  <a:schemeClr val="tx1"/>
                </a:solidFill>
                <a:effectLst/>
                <a:latin typeface="Times New Roman" pitchFamily="18" charset="0"/>
                <a:cs typeface="Times New Roman" pitchFamily="18" charset="0"/>
              </a:rPr>
              <a:t>NoSql</a:t>
            </a:r>
            <a:r>
              <a:rPr lang="en-US" sz="3600" dirty="0">
                <a:solidFill>
                  <a:schemeClr val="tx1"/>
                </a:solidFill>
                <a:effectLst/>
                <a:latin typeface="Times New Roman" pitchFamily="18" charset="0"/>
                <a:cs typeface="Times New Roman" pitchFamily="18" charset="0"/>
              </a:rPr>
              <a:t> databases</a:t>
            </a:r>
          </a:p>
        </p:txBody>
      </p:sp>
      <p:sp>
        <p:nvSpPr>
          <p:cNvPr id="3" name="Content Placeholder 2">
            <a:extLst>
              <a:ext uri="{FF2B5EF4-FFF2-40B4-BE49-F238E27FC236}">
                <a16:creationId xmlns:a16="http://schemas.microsoft.com/office/drawing/2014/main" xmlns="" id="{A9AFB423-B252-4C39-BCFC-424D8A7A2E08}"/>
              </a:ext>
            </a:extLst>
          </p:cNvPr>
          <p:cNvSpPr>
            <a:spLocks noGrp="1"/>
          </p:cNvSpPr>
          <p:nvPr>
            <p:ph idx="1"/>
          </p:nvPr>
        </p:nvSpPr>
        <p:spPr>
          <a:xfrm>
            <a:off x="228600" y="1447801"/>
            <a:ext cx="8763000" cy="4727796"/>
          </a:xfrm>
        </p:spPr>
        <p:txBody>
          <a:bodyPr vert="horz" lIns="91440" tIns="45720" rIns="91440" bIns="45720" rtlCol="0" anchor="t">
            <a:normAutofit/>
          </a:bodyPr>
          <a:lstStyle/>
          <a:p>
            <a:r>
              <a:rPr lang="en-US" sz="2400" dirty="0">
                <a:solidFill>
                  <a:srgbClr val="002060"/>
                </a:solidFill>
                <a:latin typeface="Times New Roman" pitchFamily="18" charset="0"/>
                <a:cs typeface="Times New Roman" pitchFamily="18" charset="0"/>
              </a:rPr>
              <a:t>Are another type of database which can run in the cloud</a:t>
            </a:r>
            <a:r>
              <a:rPr lang="en-US" sz="2400" dirty="0" smtClean="0">
                <a:solidFill>
                  <a:srgbClr val="002060"/>
                </a:solidFill>
                <a:latin typeface="Times New Roman" pitchFamily="18" charset="0"/>
                <a:cs typeface="Times New Roman" pitchFamily="18" charset="0"/>
              </a:rPr>
              <a:t>.</a:t>
            </a:r>
          </a:p>
          <a:p>
            <a:endParaRPr lang="en-US" sz="2400" dirty="0">
              <a:solidFill>
                <a:srgbClr val="002060"/>
              </a:solidFill>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They are built to service heavy read/write loads and can scale up and down easily</a:t>
            </a:r>
            <a:r>
              <a:rPr lang="en-US" sz="2400">
                <a:solidFill>
                  <a:srgbClr val="002060"/>
                </a:solidFill>
                <a:latin typeface="Times New Roman" pitchFamily="18" charset="0"/>
                <a:cs typeface="Times New Roman" pitchFamily="18" charset="0"/>
              </a:rPr>
              <a:t> </a:t>
            </a:r>
            <a:endParaRPr lang="en-US" sz="2400" smtClean="0">
              <a:solidFill>
                <a:srgbClr val="002060"/>
              </a:solidFill>
              <a:latin typeface="Times New Roman" pitchFamily="18" charset="0"/>
              <a:cs typeface="Times New Roman" pitchFamily="18" charset="0"/>
            </a:endParaRPr>
          </a:p>
          <a:p>
            <a:endParaRPr lang="en-US" sz="2400" dirty="0">
              <a:solidFill>
                <a:srgbClr val="002060"/>
              </a:solidFill>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But most contemporary applications are built on a SQL data model so working with </a:t>
            </a:r>
            <a:r>
              <a:rPr lang="en-US" sz="2400" dirty="0" err="1">
                <a:solidFill>
                  <a:srgbClr val="002060"/>
                </a:solidFill>
                <a:latin typeface="Times New Roman" pitchFamily="18" charset="0"/>
                <a:cs typeface="Times New Roman" pitchFamily="18" charset="0"/>
              </a:rPr>
              <a:t>NoSQL</a:t>
            </a:r>
            <a:r>
              <a:rPr lang="en-US" sz="2400" dirty="0">
                <a:solidFill>
                  <a:srgbClr val="002060"/>
                </a:solidFill>
                <a:latin typeface="Times New Roman" pitchFamily="18" charset="0"/>
                <a:cs typeface="Times New Roman" pitchFamily="18" charset="0"/>
              </a:rPr>
              <a:t> can require complete rewrite of application code </a:t>
            </a:r>
          </a:p>
          <a:p>
            <a:endParaRPr lang="en-US" sz="3000" dirty="0">
              <a:solidFill>
                <a:srgbClr val="00B0F0"/>
              </a:solidFill>
            </a:endParaRPr>
          </a:p>
        </p:txBody>
      </p:sp>
    </p:spTree>
    <p:extLst>
      <p:ext uri="{BB962C8B-B14F-4D97-AF65-F5344CB8AC3E}">
        <p14:creationId xmlns:p14="http://schemas.microsoft.com/office/powerpoint/2010/main" xmlns="" val="4023673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19B15E-E722-435D-96F7-EAF9C79B6638}"/>
              </a:ext>
            </a:extLst>
          </p:cNvPr>
          <p:cNvSpPr>
            <a:spLocks noGrp="1"/>
          </p:cNvSpPr>
          <p:nvPr>
            <p:ph idx="1"/>
          </p:nvPr>
        </p:nvSpPr>
        <p:spPr>
          <a:xfrm>
            <a:off x="152400" y="255761"/>
            <a:ext cx="8839200" cy="6026042"/>
          </a:xfrm>
        </p:spPr>
        <p:txBody>
          <a:bodyPr vert="horz" lIns="91440" tIns="45720" rIns="91440" bIns="45720" rtlCol="0" anchor="t">
            <a:normAutofit/>
          </a:bodyPr>
          <a:lstStyle/>
          <a:p>
            <a:r>
              <a:rPr lang="en-US" sz="3000" dirty="0">
                <a:latin typeface="Times New Roman" pitchFamily="18" charset="0"/>
                <a:cs typeface="Times New Roman" pitchFamily="18" charset="0"/>
              </a:rPr>
              <a:t>A multi model database provides a SQL interface to users and thus facilitates the usage of such databases for contemporary applications </a:t>
            </a:r>
            <a:r>
              <a:rPr lang="en-US" sz="3000" dirty="0" smtClean="0">
                <a:latin typeface="Times New Roman" pitchFamily="18" charset="0"/>
                <a:cs typeface="Times New Roman" pitchFamily="18" charset="0"/>
              </a:rPr>
              <a:t>built</a:t>
            </a:r>
            <a:r>
              <a:rPr lang="en-US" sz="3000" dirty="0">
                <a:latin typeface="Times New Roman" pitchFamily="18" charset="0"/>
                <a:cs typeface="Times New Roman" pitchFamily="18" charset="0"/>
              </a:rPr>
              <a:t> around a SQL data </a:t>
            </a:r>
            <a:r>
              <a:rPr lang="en-US" sz="3000" dirty="0" smtClean="0">
                <a:latin typeface="Times New Roman" pitchFamily="18" charset="0"/>
                <a:cs typeface="Times New Roman" pitchFamily="18" charset="0"/>
              </a:rPr>
              <a:t>model.</a:t>
            </a:r>
            <a:r>
              <a:rPr lang="en-US" sz="3000" dirty="0">
                <a:latin typeface="Times New Roman" pitchFamily="18" charset="0"/>
                <a:cs typeface="Times New Roman" pitchFamily="18" charset="0"/>
              </a:rPr>
              <a:t> </a:t>
            </a:r>
          </a:p>
          <a:p>
            <a:endParaRPr lang="en-US" sz="3000" dirty="0">
              <a:solidFill>
                <a:srgbClr val="00B0F0"/>
              </a:solidFill>
            </a:endParaRPr>
          </a:p>
          <a:p>
            <a:endParaRPr lang="en-US" sz="3000" dirty="0"/>
          </a:p>
          <a:p>
            <a:endParaRPr lang="en-US" dirty="0"/>
          </a:p>
        </p:txBody>
      </p:sp>
      <p:pic>
        <p:nvPicPr>
          <p:cNvPr id="5" name="Picture 5">
            <a:extLst>
              <a:ext uri="{FF2B5EF4-FFF2-40B4-BE49-F238E27FC236}">
                <a16:creationId xmlns:a16="http://schemas.microsoft.com/office/drawing/2014/main" xmlns="" id="{480E2A79-4DDC-462E-9749-21636A8D2363}"/>
              </a:ext>
            </a:extLst>
          </p:cNvPr>
          <p:cNvPicPr>
            <a:picLocks noChangeAspect="1"/>
          </p:cNvPicPr>
          <p:nvPr/>
        </p:nvPicPr>
        <p:blipFill>
          <a:blip r:embed="rId2"/>
          <a:stretch>
            <a:fillRect/>
          </a:stretch>
        </p:blipFill>
        <p:spPr>
          <a:xfrm>
            <a:off x="2667000" y="2220906"/>
            <a:ext cx="3657600" cy="2741620"/>
          </a:xfrm>
          <a:prstGeom prst="rect">
            <a:avLst/>
          </a:prstGeom>
        </p:spPr>
      </p:pic>
    </p:spTree>
    <p:extLst>
      <p:ext uri="{BB962C8B-B14F-4D97-AF65-F5344CB8AC3E}">
        <p14:creationId xmlns:p14="http://schemas.microsoft.com/office/powerpoint/2010/main" xmlns="" val="29221330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pPr algn="ctr"/>
            <a:r>
              <a:rPr lang="en-US" sz="3600" dirty="0" smtClean="0">
                <a:solidFill>
                  <a:schemeClr val="tx1"/>
                </a:solidFill>
                <a:effectLst/>
                <a:latin typeface="Times New Roman" pitchFamily="18" charset="0"/>
                <a:cs typeface="Times New Roman" pitchFamily="18" charset="0"/>
              </a:rPr>
              <a:t>Background</a:t>
            </a:r>
          </a:p>
        </p:txBody>
      </p:sp>
      <p:sp>
        <p:nvSpPr>
          <p:cNvPr id="16387" name="Content Placeholder 2"/>
          <p:cNvSpPr>
            <a:spLocks noGrp="1"/>
          </p:cNvSpPr>
          <p:nvPr>
            <p:ph idx="1"/>
          </p:nvPr>
        </p:nvSpPr>
        <p:spPr/>
        <p:txBody>
          <a:bodyPr/>
          <a:lstStyle/>
          <a:p>
            <a:r>
              <a:rPr lang="en-US" sz="2400" dirty="0" smtClean="0"/>
              <a:t>Delivering Monitoring-as-a-Service</a:t>
            </a:r>
          </a:p>
          <a:p>
            <a:pPr lvl="1"/>
            <a:r>
              <a:rPr lang="en-US" sz="2000" dirty="0" smtClean="0"/>
              <a:t>Similar to other cloud services</a:t>
            </a:r>
          </a:p>
          <a:p>
            <a:pPr lvl="2"/>
            <a:r>
              <a:rPr lang="en-US" sz="1800" dirty="0" smtClean="0"/>
              <a:t>Database service (e.g. </a:t>
            </a:r>
            <a:r>
              <a:rPr lang="en-US" sz="1800" dirty="0" err="1" smtClean="0"/>
              <a:t>SimpleDB</a:t>
            </a:r>
            <a:r>
              <a:rPr lang="en-US" sz="1800" dirty="0" smtClean="0"/>
              <a:t>, </a:t>
            </a:r>
            <a:r>
              <a:rPr lang="en-US" sz="1800" dirty="0" err="1" smtClean="0"/>
              <a:t>Datastore</a:t>
            </a:r>
            <a:r>
              <a:rPr lang="en-US" sz="1800" dirty="0" smtClean="0"/>
              <a:t>)</a:t>
            </a:r>
          </a:p>
          <a:p>
            <a:pPr lvl="2"/>
            <a:r>
              <a:rPr lang="en-US" sz="1800" dirty="0" smtClean="0"/>
              <a:t>Storage service (e.g. S3)</a:t>
            </a:r>
          </a:p>
          <a:p>
            <a:pPr lvl="2"/>
            <a:r>
              <a:rPr lang="en-US" sz="1800" dirty="0" smtClean="0"/>
              <a:t>Application service (e.g. </a:t>
            </a:r>
            <a:r>
              <a:rPr lang="en-US" sz="1800" dirty="0" err="1" smtClean="0"/>
              <a:t>AppEngine</a:t>
            </a:r>
            <a:r>
              <a:rPr lang="en-US" sz="1800" dirty="0" smtClean="0"/>
              <a:t>)</a:t>
            </a:r>
          </a:p>
          <a:p>
            <a:pPr lvl="1"/>
            <a:r>
              <a:rPr lang="en-US" sz="2000" dirty="0" smtClean="0"/>
              <a:t>Various benefits</a:t>
            </a:r>
          </a:p>
          <a:p>
            <a:pPr lvl="2"/>
            <a:r>
              <a:rPr lang="en-US" sz="1800" dirty="0" smtClean="0"/>
              <a:t>End-to-end support, easy to use</a:t>
            </a:r>
          </a:p>
          <a:p>
            <a:pPr lvl="2"/>
            <a:r>
              <a:rPr lang="en-US" sz="1800" dirty="0" smtClean="0"/>
              <a:t>Well maintained, reliable service</a:t>
            </a:r>
          </a:p>
          <a:p>
            <a:pPr lvl="2"/>
            <a:r>
              <a:rPr lang="en-US" sz="1800" dirty="0" smtClean="0"/>
              <a:t>Sharing of implementation (template implementation)</a:t>
            </a:r>
          </a:p>
          <a:p>
            <a:pPr lvl="1"/>
            <a:endParaRPr lang="en-US" sz="2000" dirty="0"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9445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Background</a:t>
            </a:r>
          </a:p>
        </p:txBody>
      </p:sp>
      <p:sp>
        <p:nvSpPr>
          <p:cNvPr id="17411" name="Content Placeholder 2"/>
          <p:cNvSpPr>
            <a:spLocks noGrp="1"/>
          </p:cNvSpPr>
          <p:nvPr>
            <p:ph idx="1"/>
          </p:nvPr>
        </p:nvSpPr>
        <p:spPr>
          <a:xfrm>
            <a:off x="533400" y="1371600"/>
            <a:ext cx="8153400" cy="4635691"/>
          </a:xfrm>
        </p:spPr>
        <p:txBody>
          <a:bodyPr>
            <a:normAutofit/>
          </a:bodyPr>
          <a:lstStyle/>
          <a:p>
            <a:r>
              <a:rPr lang="en-US" sz="2400" dirty="0" smtClean="0"/>
              <a:t>A high-level view of the cloud monitoring service</a:t>
            </a:r>
          </a:p>
        </p:txBody>
      </p:sp>
      <p:pic>
        <p:nvPicPr>
          <p:cNvPr id="17413" name="Picture 19"/>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85788" y="2219325"/>
            <a:ext cx="8024812" cy="3952875"/>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pPr algn="ctr"/>
            <a:r>
              <a:rPr lang="en-US" sz="3600" dirty="0" smtClean="0">
                <a:solidFill>
                  <a:schemeClr val="tx1"/>
                </a:solidFill>
                <a:effectLst/>
              </a:rPr>
              <a:t>Continue..</a:t>
            </a:r>
            <a:endParaRPr lang="en-US" sz="3600" dirty="0" smtClean="0">
              <a:solidFill>
                <a:schemeClr val="tx1"/>
              </a:solidFill>
              <a:effectLst/>
            </a:endParaRPr>
          </a:p>
        </p:txBody>
      </p:sp>
      <p:sp>
        <p:nvSpPr>
          <p:cNvPr id="18435" name="Content Placeholder 2"/>
          <p:cNvSpPr>
            <a:spLocks noGrp="1"/>
          </p:cNvSpPr>
          <p:nvPr>
            <p:ph idx="1"/>
          </p:nvPr>
        </p:nvSpPr>
        <p:spPr/>
        <p:txBody>
          <a:bodyPr/>
          <a:lstStyle/>
          <a:p>
            <a:pPr eaLnBrk="1" hangingPunct="1"/>
            <a:r>
              <a:rPr lang="en-US" dirty="0" smtClean="0"/>
              <a:t>State Monitoring</a:t>
            </a:r>
          </a:p>
          <a:p>
            <a:pPr lvl="1" eaLnBrk="1" hangingPunct="1"/>
            <a:r>
              <a:rPr lang="en-US" dirty="0" smtClean="0"/>
              <a:t>Monitoring the state of a system / application / service</a:t>
            </a:r>
          </a:p>
          <a:p>
            <a:pPr lvl="2" eaLnBrk="1" hangingPunct="1"/>
            <a:r>
              <a:rPr lang="en-US" dirty="0" smtClean="0"/>
              <a:t>E.g</a:t>
            </a:r>
            <a:r>
              <a:rPr lang="en-US" dirty="0" smtClean="0"/>
              <a:t>. CPU utilization, average response time, etc.</a:t>
            </a:r>
          </a:p>
          <a:p>
            <a:pPr lvl="1" eaLnBrk="1" hangingPunct="1"/>
            <a:r>
              <a:rPr lang="en-US" dirty="0" smtClean="0"/>
              <a:t>Violation: V &gt; T</a:t>
            </a:r>
          </a:p>
          <a:p>
            <a:endParaRPr lang="en-US" dirty="0" smtClean="0"/>
          </a:p>
        </p:txBody>
      </p:sp>
      <p:pic>
        <p:nvPicPr>
          <p:cNvPr id="18437" name="Picture 17" descr="Picture1.png"/>
          <p:cNvPicPr>
            <a:picLocks noChangeAspect="1"/>
          </p:cNvPicPr>
          <p:nvPr/>
        </p:nvPicPr>
        <p:blipFill>
          <a:blip r:embed="rId2"/>
          <a:srcRect/>
          <a:stretch>
            <a:fillRect/>
          </a:stretch>
        </p:blipFill>
        <p:spPr bwMode="auto">
          <a:xfrm>
            <a:off x="1371600" y="3789363"/>
            <a:ext cx="6149975" cy="23828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7159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Continue..</a:t>
            </a:r>
            <a:endParaRPr lang="en-US" sz="3600" dirty="0" smtClean="0">
              <a:solidFill>
                <a:schemeClr val="tx1"/>
              </a:solidFill>
              <a:effectLst/>
              <a:latin typeface="Times New Roman" pitchFamily="18" charset="0"/>
              <a:cs typeface="Times New Roman" pitchFamily="18" charset="0"/>
            </a:endParaRPr>
          </a:p>
        </p:txBody>
      </p:sp>
      <p:sp>
        <p:nvSpPr>
          <p:cNvPr id="19459" name="Content Placeholder 2"/>
          <p:cNvSpPr>
            <a:spLocks noGrp="1"/>
          </p:cNvSpPr>
          <p:nvPr>
            <p:ph idx="1"/>
          </p:nvPr>
        </p:nvSpPr>
        <p:spPr>
          <a:xfrm>
            <a:off x="533400" y="1143000"/>
            <a:ext cx="8153400" cy="4788091"/>
          </a:xfrm>
        </p:spPr>
        <p:txBody>
          <a:bodyPr/>
          <a:lstStyle/>
          <a:p>
            <a:pPr eaLnBrk="1" hangingPunct="1"/>
            <a:r>
              <a:rPr lang="en-US" dirty="0" smtClean="0"/>
              <a:t>Distributed State Monitoring</a:t>
            </a:r>
          </a:p>
          <a:p>
            <a:pPr lvl="1" eaLnBrk="1" hangingPunct="1"/>
            <a:r>
              <a:rPr lang="en-US" dirty="0" smtClean="0"/>
              <a:t>State value V is aggregated across multiple objects</a:t>
            </a:r>
          </a:p>
          <a:p>
            <a:pPr lvl="1" eaLnBrk="1" hangingPunct="1"/>
            <a:r>
              <a:rPr lang="en-US" dirty="0" smtClean="0"/>
              <a:t>Monitor and coordinator</a:t>
            </a:r>
          </a:p>
          <a:p>
            <a:pPr lvl="1" eaLnBrk="1" hangingPunct="1"/>
            <a:r>
              <a:rPr lang="en-US" dirty="0" smtClean="0"/>
              <a:t>An example of web server monitoring (average CPU utilization)</a:t>
            </a:r>
          </a:p>
          <a:p>
            <a:endParaRPr lang="en-US" dirty="0" smtClean="0"/>
          </a:p>
        </p:txBody>
      </p:sp>
      <p:pic>
        <p:nvPicPr>
          <p:cNvPr id="19461" name="Picture 5" descr="Picture2.png"/>
          <p:cNvPicPr>
            <a:picLocks noChangeAspect="1"/>
          </p:cNvPicPr>
          <p:nvPr/>
        </p:nvPicPr>
        <p:blipFill>
          <a:blip r:embed="rId2"/>
          <a:srcRect/>
          <a:stretch>
            <a:fillRect/>
          </a:stretch>
        </p:blipFill>
        <p:spPr bwMode="auto">
          <a:xfrm>
            <a:off x="1371600" y="3429000"/>
            <a:ext cx="6826250" cy="2938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idx="1"/>
          </p:nvPr>
        </p:nvSpPr>
        <p:spPr/>
        <p:txBody>
          <a:bodyPr/>
          <a:lstStyle/>
          <a:p>
            <a:pPr eaLnBrk="1" hangingPunct="1">
              <a:buNone/>
            </a:pPr>
            <a:r>
              <a:rPr lang="en-US" dirty="0" smtClean="0"/>
              <a:t>Architecture</a:t>
            </a:r>
          </a:p>
          <a:p>
            <a:pPr lvl="1" eaLnBrk="1" hangingPunct="1"/>
            <a:r>
              <a:rPr lang="en-US" dirty="0" smtClean="0"/>
              <a:t>Monitor Server</a:t>
            </a:r>
          </a:p>
          <a:p>
            <a:pPr lvl="1" eaLnBrk="1" hangingPunct="1"/>
            <a:r>
              <a:rPr lang="en-US" dirty="0" smtClean="0"/>
              <a:t>Coordinator Server</a:t>
            </a:r>
          </a:p>
          <a:p>
            <a:endParaRPr lang="en-US" dirty="0" smtClean="0"/>
          </a:p>
        </p:txBody>
      </p:sp>
      <p:pic>
        <p:nvPicPr>
          <p:cNvPr id="20485" name="Picture 4" descr="Picture3.png"/>
          <p:cNvPicPr>
            <a:picLocks noChangeAspect="1"/>
          </p:cNvPicPr>
          <p:nvPr/>
        </p:nvPicPr>
        <p:blipFill>
          <a:blip r:embed="rId2"/>
          <a:srcRect/>
          <a:stretch>
            <a:fillRect/>
          </a:stretch>
        </p:blipFill>
        <p:spPr bwMode="auto">
          <a:xfrm>
            <a:off x="914400" y="228600"/>
            <a:ext cx="7405688" cy="5815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pPr algn="ctr"/>
            <a:r>
              <a:rPr lang="en-US" sz="3600" dirty="0" smtClean="0">
                <a:solidFill>
                  <a:schemeClr val="tx1"/>
                </a:solidFill>
                <a:effectLst/>
                <a:latin typeface="Times New Roman" pitchFamily="18" charset="0"/>
                <a:cs typeface="Times New Roman" pitchFamily="18" charset="0"/>
              </a:rPr>
              <a:t>Challenges at System Level</a:t>
            </a:r>
          </a:p>
        </p:txBody>
      </p:sp>
      <p:sp>
        <p:nvSpPr>
          <p:cNvPr id="21507" name="Content Placeholder 2"/>
          <p:cNvSpPr>
            <a:spLocks noGrp="1"/>
          </p:cNvSpPr>
          <p:nvPr>
            <p:ph idx="1"/>
          </p:nvPr>
        </p:nvSpPr>
        <p:spPr/>
        <p:txBody>
          <a:bodyPr/>
          <a:lstStyle/>
          <a:p>
            <a:r>
              <a:rPr lang="en-US" dirty="0" smtClean="0">
                <a:solidFill>
                  <a:srgbClr val="FF0000"/>
                </a:solidFill>
              </a:rPr>
              <a:t>Efficient Scalability</a:t>
            </a:r>
          </a:p>
          <a:p>
            <a:pPr lvl="1" eaLnBrk="1" hangingPunct="1">
              <a:lnSpc>
                <a:spcPct val="80000"/>
              </a:lnSpc>
            </a:pPr>
            <a:r>
              <a:rPr lang="en-US" dirty="0" smtClean="0"/>
              <a:t>Supporting tens of thousands of monitoring tasks</a:t>
            </a:r>
          </a:p>
          <a:p>
            <a:pPr lvl="1" eaLnBrk="1" hangingPunct="1">
              <a:lnSpc>
                <a:spcPct val="80000"/>
              </a:lnSpc>
            </a:pPr>
            <a:r>
              <a:rPr lang="en-US" dirty="0" smtClean="0"/>
              <a:t>Cost effective: minimize resource usage</a:t>
            </a:r>
          </a:p>
          <a:p>
            <a:endParaRPr lang="en-US" dirty="0" smtClean="0"/>
          </a:p>
          <a:p>
            <a:r>
              <a:rPr lang="en-US" dirty="0" smtClean="0"/>
              <a:t>Monitoring </a:t>
            </a:r>
            <a:r>
              <a:rPr lang="en-US" dirty="0" err="1" smtClean="0"/>
              <a:t>QoS</a:t>
            </a:r>
            <a:endParaRPr lang="en-US" dirty="0" smtClean="0"/>
          </a:p>
          <a:p>
            <a:pPr lvl="1" eaLnBrk="1" hangingPunct="1">
              <a:lnSpc>
                <a:spcPct val="80000"/>
              </a:lnSpc>
            </a:pPr>
            <a:r>
              <a:rPr lang="en-US" dirty="0" smtClean="0"/>
              <a:t>Multi-tenancy environment</a:t>
            </a:r>
          </a:p>
          <a:p>
            <a:pPr lvl="1" eaLnBrk="1" hangingPunct="1">
              <a:lnSpc>
                <a:spcPct val="80000"/>
              </a:lnSpc>
            </a:pPr>
            <a:r>
              <a:rPr lang="en-US" dirty="0" smtClean="0"/>
              <a:t>Minimize resource contention between monitoring tasks</a:t>
            </a:r>
          </a:p>
          <a:p>
            <a:pPr lvl="1"/>
            <a:endParaRPr lang="en-US" dirty="0" smtClean="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pPr marL="182880">
              <a:buClrTx/>
              <a:buFont typeface="Arial" pitchFamily="34" charset="0"/>
              <a:buChar char="•"/>
              <a:defRPr/>
            </a:pPr>
            <a:r>
              <a:rPr lang="en-US" sz="2400" dirty="0" smtClean="0">
                <a:latin typeface="Times New Roman" pitchFamily="18" charset="0"/>
                <a:cs typeface="Times New Roman" pitchFamily="18" charset="0"/>
              </a:rPr>
              <a:t>Attendance/quiz                            10% </a:t>
            </a:r>
          </a:p>
          <a:p>
            <a:pPr>
              <a:buFont typeface="Arial" pitchFamily="34" charset="0"/>
              <a:buChar char="•"/>
              <a:defRPr/>
            </a:pPr>
            <a:endParaRPr lang="en-US" sz="2400" dirty="0" smtClean="0">
              <a:latin typeface="Times New Roman" pitchFamily="18" charset="0"/>
              <a:cs typeface="Times New Roman" pitchFamily="18" charset="0"/>
            </a:endParaRPr>
          </a:p>
          <a:p>
            <a:pPr>
              <a:buNone/>
              <a:defRPr/>
            </a:pPr>
            <a:r>
              <a:rPr lang="en-US" sz="2400" dirty="0" smtClean="0">
                <a:latin typeface="Times New Roman" pitchFamily="18" charset="0"/>
                <a:cs typeface="Times New Roman" pitchFamily="18" charset="0"/>
              </a:rPr>
              <a:t>• Course Project                               40%</a:t>
            </a:r>
          </a:p>
          <a:p>
            <a:pPr>
              <a:buNone/>
              <a:defRPr/>
            </a:pPr>
            <a:endParaRPr lang="en-US" sz="2400" dirty="0" smtClean="0">
              <a:latin typeface="Times New Roman" pitchFamily="18" charset="0"/>
              <a:cs typeface="Times New Roman" pitchFamily="18" charset="0"/>
            </a:endParaRPr>
          </a:p>
          <a:p>
            <a:pPr>
              <a:buNone/>
              <a:defRPr/>
            </a:pPr>
            <a:r>
              <a:rPr lang="en-US" sz="2400" dirty="0" smtClean="0">
                <a:latin typeface="Times New Roman" pitchFamily="18" charset="0"/>
                <a:cs typeface="Times New Roman" pitchFamily="18" charset="0"/>
              </a:rPr>
              <a:t>• End semester online exam            50%</a:t>
            </a:r>
          </a:p>
          <a:p>
            <a:pPr>
              <a:buNone/>
              <a:defRPr/>
            </a:pPr>
            <a:endParaRPr lang="en-US" sz="2400" dirty="0" smtClean="0">
              <a:latin typeface="Times New Roman" pitchFamily="18" charset="0"/>
              <a:cs typeface="Times New Roman" pitchFamily="18" charset="0"/>
            </a:endParaRPr>
          </a:p>
          <a:p>
            <a:pPr>
              <a:buClr>
                <a:schemeClr val="tx1"/>
              </a:buClr>
              <a:buFont typeface="Arial" pitchFamily="34" charset="0"/>
              <a:buChar char="•"/>
              <a:defRPr/>
            </a:pPr>
            <a:r>
              <a:rPr lang="en-US" sz="2400" dirty="0" smtClean="0">
                <a:latin typeface="Times New Roman" pitchFamily="18" charset="0"/>
                <a:cs typeface="Times New Roman" pitchFamily="18" charset="0"/>
              </a:rPr>
              <a:t> Attendance is compulsory (It will be used to decide the grades of borderline cases ) </a:t>
            </a:r>
          </a:p>
          <a:p>
            <a:endParaRPr lang="en-US" dirty="0"/>
          </a:p>
        </p:txBody>
      </p:sp>
      <p:sp>
        <p:nvSpPr>
          <p:cNvPr id="3" name="Title 2"/>
          <p:cNvSpPr>
            <a:spLocks noGrp="1"/>
          </p:cNvSpPr>
          <p:nvPr>
            <p:ph type="title"/>
          </p:nvPr>
        </p:nvSpPr>
        <p:spPr>
          <a:xfrm>
            <a:off x="152400" y="274638"/>
            <a:ext cx="88392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Organization of the course</a:t>
            </a:r>
            <a:endParaRPr lang="en-US" sz="3600" dirty="0">
              <a:solidFill>
                <a:schemeClr val="tx1"/>
              </a:solidFill>
              <a:effectLst/>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533400" y="-304800"/>
            <a:ext cx="8229600" cy="1143000"/>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Efficient Scalability</a:t>
            </a:r>
          </a:p>
        </p:txBody>
      </p:sp>
      <p:sp>
        <p:nvSpPr>
          <p:cNvPr id="22531" name="Content Placeholder 2"/>
          <p:cNvSpPr>
            <a:spLocks noGrp="1"/>
          </p:cNvSpPr>
          <p:nvPr>
            <p:ph idx="1"/>
          </p:nvPr>
        </p:nvSpPr>
        <p:spPr>
          <a:xfrm>
            <a:off x="457200" y="685800"/>
            <a:ext cx="8229600" cy="4525963"/>
          </a:xfrm>
        </p:spPr>
        <p:txBody>
          <a:bodyPr/>
          <a:lstStyle/>
          <a:p>
            <a:pPr eaLnBrk="1" hangingPunct="1"/>
            <a:r>
              <a:rPr lang="en-US" sz="2000" dirty="0" smtClean="0">
                <a:latin typeface="Times New Roman" pitchFamily="18" charset="0"/>
                <a:cs typeface="Times New Roman" pitchFamily="18" charset="0"/>
              </a:rPr>
              <a:t>Massive Scale</a:t>
            </a:r>
          </a:p>
          <a:p>
            <a:pPr lvl="1" eaLnBrk="1" hangingPunct="1"/>
            <a:r>
              <a:rPr lang="en-US" sz="2000" dirty="0" smtClean="0">
                <a:latin typeface="Times New Roman" pitchFamily="18" charset="0"/>
                <a:cs typeface="Times New Roman" pitchFamily="18" charset="0"/>
              </a:rPr>
              <a:t>Many monitoring tasks are inherently large scale</a:t>
            </a:r>
          </a:p>
          <a:p>
            <a:pPr lvl="2" eaLnBrk="1" hangingPunct="1"/>
            <a:r>
              <a:rPr lang="en-US" sz="2000" dirty="0" smtClean="0">
                <a:latin typeface="Times New Roman" pitchFamily="18" charset="0"/>
                <a:cs typeface="Times New Roman" pitchFamily="18" charset="0"/>
              </a:rPr>
              <a:t>E.g. SLA monitoring</a:t>
            </a:r>
          </a:p>
          <a:p>
            <a:pPr lvl="1" eaLnBrk="1" hangingPunct="1"/>
            <a:r>
              <a:rPr lang="en-US" sz="2000" dirty="0" smtClean="0">
                <a:latin typeface="Times New Roman" pitchFamily="18" charset="0"/>
                <a:cs typeface="Times New Roman" pitchFamily="18" charset="0"/>
              </a:rPr>
              <a:t>A large number of users</a:t>
            </a:r>
          </a:p>
          <a:p>
            <a:pPr lvl="2" eaLnBrk="1" hangingPunct="1"/>
            <a:r>
              <a:rPr lang="en-US" sz="2000" dirty="0" smtClean="0">
                <a:latin typeface="Times New Roman" pitchFamily="18" charset="0"/>
                <a:cs typeface="Times New Roman" pitchFamily="18" charset="0"/>
              </a:rPr>
              <a:t>Infrastructure monitoring</a:t>
            </a:r>
          </a:p>
          <a:p>
            <a:pPr lvl="2" eaLnBrk="1" hangingPunct="1"/>
            <a:r>
              <a:rPr lang="en-US" sz="2000" dirty="0" smtClean="0">
                <a:latin typeface="Times New Roman" pitchFamily="18" charset="0"/>
                <a:cs typeface="Times New Roman" pitchFamily="18" charset="0"/>
              </a:rPr>
              <a:t>Application monitoring </a:t>
            </a:r>
          </a:p>
          <a:p>
            <a:pPr lvl="1" eaLnBrk="1" hangingPunct="1"/>
            <a:r>
              <a:rPr lang="en-US" sz="2000" dirty="0" smtClean="0">
                <a:latin typeface="Times New Roman" pitchFamily="18" charset="0"/>
                <a:cs typeface="Times New Roman" pitchFamily="18" charset="0"/>
              </a:rPr>
              <a:t>Monitoring tasks with high cost</a:t>
            </a:r>
          </a:p>
          <a:p>
            <a:pPr lvl="2" eaLnBrk="1" hangingPunct="1"/>
            <a:r>
              <a:rPr lang="en-US" sz="2000" dirty="0" smtClean="0">
                <a:latin typeface="Times New Roman" pitchFamily="18" charset="0"/>
                <a:cs typeface="Times New Roman" pitchFamily="18" charset="0"/>
              </a:rPr>
              <a:t>E.g. Distributed heavy hitter detection based on </a:t>
            </a:r>
            <a:r>
              <a:rPr lang="en-US" sz="2000" dirty="0" err="1" smtClean="0">
                <a:latin typeface="Times New Roman" pitchFamily="18" charset="0"/>
                <a:cs typeface="Times New Roman" pitchFamily="18" charset="0"/>
              </a:rPr>
              <a:t>netflow</a:t>
            </a:r>
            <a:r>
              <a:rPr lang="en-US" sz="2000" dirty="0" smtClean="0">
                <a:latin typeface="Times New Roman" pitchFamily="18" charset="0"/>
                <a:cs typeface="Times New Roman" pitchFamily="18" charset="0"/>
              </a:rPr>
              <a:t> data</a:t>
            </a:r>
          </a:p>
          <a:p>
            <a:pPr lvl="2" eaLnBrk="1" hangingPunct="1"/>
            <a:endParaRPr lang="en-US" sz="2000" dirty="0" smtClean="0">
              <a:latin typeface="Times New Roman" pitchFamily="18" charset="0"/>
              <a:cs typeface="Times New Roman" pitchFamily="18" charset="0"/>
            </a:endParaRPr>
          </a:p>
          <a:p>
            <a:pPr eaLnBrk="1" hangingPunct="1"/>
            <a:r>
              <a:rPr lang="en-US" sz="2000" dirty="0" smtClean="0">
                <a:latin typeface="Times New Roman" pitchFamily="18" charset="0"/>
                <a:cs typeface="Times New Roman" pitchFamily="18" charset="0"/>
              </a:rPr>
              <a:t>Cost Effectiveness</a:t>
            </a:r>
          </a:p>
          <a:p>
            <a:pPr lvl="1" eaLnBrk="1" hangingPunct="1"/>
            <a:r>
              <a:rPr lang="en-US" sz="2000" dirty="0" smtClean="0">
                <a:latin typeface="Times New Roman" pitchFamily="18" charset="0"/>
                <a:cs typeface="Times New Roman" pitchFamily="18" charset="0"/>
              </a:rPr>
              <a:t>Monitoring is a facilitating service</a:t>
            </a:r>
          </a:p>
          <a:p>
            <a:pPr lvl="1" eaLnBrk="1" hangingPunct="1"/>
            <a:r>
              <a:rPr lang="en-US" sz="2000" dirty="0" smtClean="0">
                <a:latin typeface="Times New Roman" pitchFamily="18" charset="0"/>
                <a:cs typeface="Times New Roman" pitchFamily="18" charset="0"/>
              </a:rPr>
              <a:t>Use few machines as possible</a:t>
            </a:r>
          </a:p>
          <a:p>
            <a:pPr lvl="1" eaLnBrk="1" hangingPunct="1"/>
            <a:endParaRPr lang="en-US" sz="2000" dirty="0" smtClean="0"/>
          </a:p>
          <a:p>
            <a:pPr lvl="2" eaLnBrk="1" hangingPunct="1">
              <a:lnSpc>
                <a:spcPct val="80000"/>
              </a:lnSpc>
            </a:pPr>
            <a:endParaRPr lang="en-US" sz="1800" dirty="0" smtClean="0"/>
          </a:p>
          <a:p>
            <a:pPr lvl="1"/>
            <a:endParaRPr lang="en-US" sz="2000" dirty="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274638"/>
            <a:ext cx="8229600" cy="8683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Challenges at User Level</a:t>
            </a:r>
          </a:p>
        </p:txBody>
      </p:sp>
      <p:sp>
        <p:nvSpPr>
          <p:cNvPr id="36867" name="Content Placeholder 2"/>
          <p:cNvSpPr>
            <a:spLocks noGrp="1"/>
          </p:cNvSpPr>
          <p:nvPr>
            <p:ph idx="1"/>
          </p:nvPr>
        </p:nvSpPr>
        <p:spPr/>
        <p:txBody>
          <a:bodyPr/>
          <a:lstStyle/>
          <a:p>
            <a:r>
              <a:rPr lang="en-US" dirty="0" smtClean="0">
                <a:solidFill>
                  <a:srgbClr val="FF0000"/>
                </a:solidFill>
              </a:rPr>
              <a:t>Budget-Aware Monitoring</a:t>
            </a:r>
          </a:p>
          <a:p>
            <a:pPr lvl="1"/>
            <a:r>
              <a:rPr lang="en-US" dirty="0" smtClean="0"/>
              <a:t>Allow dynamic monitoring resolution based on available budget</a:t>
            </a:r>
          </a:p>
          <a:p>
            <a:pPr lvl="1"/>
            <a:endParaRPr lang="en-US" dirty="0" smtClean="0"/>
          </a:p>
          <a:p>
            <a:r>
              <a:rPr lang="en-US" dirty="0" smtClean="0"/>
              <a:t>Distributed Continuous Violation Detection</a:t>
            </a:r>
          </a:p>
          <a:p>
            <a:pPr lvl="1"/>
            <a:r>
              <a:rPr lang="en-US" dirty="0" smtClean="0"/>
              <a:t>Meets the need of different detection model</a:t>
            </a:r>
          </a:p>
          <a:p>
            <a:pPr lvl="1"/>
            <a:r>
              <a:rPr lang="en-US" dirty="0" smtClean="0"/>
              <a:t>Achieve efficiency at the same time</a:t>
            </a:r>
          </a:p>
          <a:p>
            <a:pPr lvl="1"/>
            <a:endParaRPr lang="en-US" dirty="0" smtClean="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pPr algn="ctr" eaLnBrk="1" hangingPunct="1"/>
            <a:r>
              <a:rPr lang="en-US" sz="3600" dirty="0" smtClean="0">
                <a:solidFill>
                  <a:schemeClr val="tx1"/>
                </a:solidFill>
                <a:effectLst/>
                <a:latin typeface="Times New Roman" pitchFamily="18" charset="0"/>
                <a:cs typeface="Times New Roman" pitchFamily="18" charset="0"/>
              </a:rPr>
              <a:t>Budget-Aware Monitoring</a:t>
            </a:r>
          </a:p>
        </p:txBody>
      </p:sp>
      <p:sp>
        <p:nvSpPr>
          <p:cNvPr id="37891" name="Rectangle 3"/>
          <p:cNvSpPr>
            <a:spLocks noGrp="1" noChangeArrowheads="1"/>
          </p:cNvSpPr>
          <p:nvPr>
            <p:ph type="body" idx="1"/>
          </p:nvPr>
        </p:nvSpPr>
        <p:spPr/>
        <p:txBody>
          <a:bodyPr/>
          <a:lstStyle/>
          <a:p>
            <a:pPr eaLnBrk="1" hangingPunct="1"/>
            <a:r>
              <a:rPr lang="en-US" sz="2000" dirty="0" smtClean="0"/>
              <a:t>Cloud and “Pay-as-You-Go”</a:t>
            </a:r>
          </a:p>
          <a:p>
            <a:pPr lvl="1" eaLnBrk="1" hangingPunct="1"/>
            <a:r>
              <a:rPr lang="en-US" sz="1800" dirty="0" smtClean="0"/>
              <a:t>Directly associate computing cost with monetary cost</a:t>
            </a:r>
          </a:p>
          <a:p>
            <a:pPr lvl="1" eaLnBrk="1" hangingPunct="1"/>
            <a:r>
              <a:rPr lang="en-US" sz="1800" dirty="0" smtClean="0"/>
              <a:t>Allow flexible provisioning based on available budget</a:t>
            </a:r>
          </a:p>
          <a:p>
            <a:pPr lvl="1" eaLnBrk="1" hangingPunct="1"/>
            <a:endParaRPr lang="en-US" sz="1800" dirty="0" smtClean="0"/>
          </a:p>
          <a:p>
            <a:pPr lvl="1" eaLnBrk="1" hangingPunct="1"/>
            <a:endParaRPr lang="en-US" sz="1800" dirty="0" smtClean="0"/>
          </a:p>
          <a:p>
            <a:pPr eaLnBrk="1" hangingPunct="1"/>
            <a:r>
              <a:rPr lang="en-US" sz="2000" dirty="0" smtClean="0"/>
              <a:t>Overhead in Cloud Monitoring</a:t>
            </a:r>
          </a:p>
          <a:p>
            <a:pPr lvl="1" eaLnBrk="1" hangingPunct="1"/>
            <a:r>
              <a:rPr lang="en-US" sz="1800" dirty="0" smtClean="0"/>
              <a:t>Violation processing cost</a:t>
            </a:r>
          </a:p>
          <a:p>
            <a:pPr lvl="2" eaLnBrk="1" hangingPunct="1"/>
            <a:r>
              <a:rPr lang="en-US" sz="1600" dirty="0" smtClean="0"/>
              <a:t>E.g. provisioning new servers when detects performance degradation</a:t>
            </a:r>
          </a:p>
          <a:p>
            <a:pPr lvl="1" eaLnBrk="1" hangingPunct="1"/>
            <a:r>
              <a:rPr lang="en-US" sz="1800" dirty="0" smtClean="0"/>
              <a:t>Also consumes cloud users’ budget</a:t>
            </a:r>
          </a:p>
          <a:p>
            <a:pPr lvl="1" eaLnBrk="1" hangingPunct="1"/>
            <a:endParaRPr lang="en-US" sz="1800" dirty="0" smtClean="0"/>
          </a:p>
        </p:txBody>
      </p:sp>
      <p:sp>
        <p:nvSpPr>
          <p:cNvPr id="37892" name="Slide Number Placeholder 3"/>
          <p:cNvSpPr>
            <a:spLocks noGrp="1"/>
          </p:cNvSpPr>
          <p:nvPr>
            <p:ph type="sldNum" sz="quarter" idx="11"/>
          </p:nvPr>
        </p:nvSpPr>
        <p:spPr>
          <a:xfrm>
            <a:off x="152400" y="6553200"/>
            <a:ext cx="4024313" cy="165100"/>
          </a:xfrm>
          <a:noFill/>
        </p:spPr>
        <p:txBody>
          <a:bodyPr anchor="ctr"/>
          <a:lstStyle/>
          <a:p>
            <a:pPr algn="l"/>
            <a:r>
              <a:rPr lang="en-US" sz="1200">
                <a:solidFill>
                  <a:schemeClr val="tx1"/>
                </a:solidFill>
                <a:latin typeface="Franklin Gothic Demi" pitchFamily="34" charset="0"/>
              </a:rPr>
              <a:t>Student Workshop for Frontier of Cloud Computing</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4525963"/>
          </a:xfrm>
        </p:spPr>
        <p:txBody>
          <a:bodyPr>
            <a:normAutofit/>
          </a:bodyPr>
          <a:lstStyle/>
          <a:p>
            <a:pPr algn="just"/>
            <a:r>
              <a:rPr lang="en-US" sz="2400" dirty="0" smtClean="0">
                <a:latin typeface="Times New Roman" pitchFamily="18" charset="0"/>
                <a:cs typeface="Times New Roman" pitchFamily="18" charset="0"/>
              </a:rPr>
              <a:t>Communication as a Service (</a:t>
            </a:r>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 is a method of delivering communication services in a method akin to Software as a Service delivery, but with some special considerations relating specifically to communications applications and the integration with proprietary communications systems</a:t>
            </a:r>
            <a:r>
              <a:rPr lang="en-US" sz="2400" dirty="0" smtClean="0">
                <a:latin typeface="Times New Roman" pitchFamily="18" charset="0"/>
                <a:cs typeface="Times New Roman" pitchFamily="18" charset="0"/>
              </a:rPr>
              <a:t>.</a:t>
            </a:r>
          </a:p>
          <a:p>
            <a:pPr algn="just">
              <a:buNone/>
            </a:pPr>
            <a:endParaRPr lang="en-US" sz="2400" dirty="0" smtClean="0">
              <a:latin typeface="Times New Roman" pitchFamily="18" charset="0"/>
              <a:cs typeface="Times New Roman" pitchFamily="18" charset="0"/>
            </a:endParaRPr>
          </a:p>
          <a:p>
            <a:pPr algn="just"/>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 can include a range of communications services, including voice over IP (VoIP), instant messaging, message routing, call recording and video conferencing.</a:t>
            </a:r>
          </a:p>
          <a:p>
            <a:endParaRPr lang="en-US" dirty="0"/>
          </a:p>
        </p:txBody>
      </p:sp>
      <p:sp>
        <p:nvSpPr>
          <p:cNvPr id="3" name="Title 2"/>
          <p:cNvSpPr>
            <a:spLocks noGrp="1"/>
          </p:cNvSpPr>
          <p:nvPr>
            <p:ph type="title"/>
          </p:nvPr>
        </p:nvSpPr>
        <p:spPr>
          <a:xfrm>
            <a:off x="457200" y="274638"/>
            <a:ext cx="8229600" cy="639762"/>
          </a:xfrm>
        </p:spPr>
        <p:txBody>
          <a:bodyPr>
            <a:normAutofit fontScale="90000"/>
          </a:bodyPr>
          <a:lstStyle/>
          <a:p>
            <a:r>
              <a:rPr lang="en-US" sz="4000" dirty="0" smtClean="0">
                <a:solidFill>
                  <a:schemeClr val="tx1"/>
                </a:solidFill>
                <a:effectLst/>
                <a:latin typeface="Times New Roman" pitchFamily="18" charset="0"/>
                <a:cs typeface="Times New Roman" pitchFamily="18" charset="0"/>
              </a:rPr>
              <a:t>What is Communication as a Service?</a:t>
            </a:r>
            <a:r>
              <a:rPr lang="en-US" dirty="0" smtClean="0">
                <a:solidFill>
                  <a:schemeClr val="tx1"/>
                </a:solidFill>
              </a:rPr>
              <a:t/>
            </a:r>
            <a:br>
              <a:rPr lang="en-US" dirty="0" smtClean="0">
                <a:solidFill>
                  <a:schemeClr val="tx1"/>
                </a:solidFill>
              </a:rPr>
            </a:br>
            <a:endParaRPr lang="en-US" dirty="0">
              <a:solidFill>
                <a:schemeClr val="tx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latin typeface="Times New Roman" pitchFamily="18" charset="0"/>
                <a:cs typeface="Times New Roman" pitchFamily="18" charset="0"/>
              </a:rPr>
              <a:t>Who is </a:t>
            </a:r>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 for</a:t>
            </a:r>
            <a:r>
              <a:rPr lang="en-US" sz="2400" dirty="0" smtClean="0">
                <a:latin typeface="Times New Roman" pitchFamily="18" charset="0"/>
                <a:cs typeface="Times New Roman" pitchFamily="18" charset="0"/>
              </a:rPr>
              <a:t>?</a:t>
            </a: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Many people are familiar with consumer </a:t>
            </a:r>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 solutions such as Skype, </a:t>
            </a:r>
            <a:r>
              <a:rPr lang="en-US" sz="2400" dirty="0" err="1" smtClean="0">
                <a:latin typeface="Times New Roman" pitchFamily="18" charset="0"/>
                <a:cs typeface="Times New Roman" pitchFamily="18" charset="0"/>
              </a:rPr>
              <a:t>FaceTime</a:t>
            </a:r>
            <a:r>
              <a:rPr lang="en-US" sz="2400" dirty="0" smtClean="0">
                <a:latin typeface="Times New Roman" pitchFamily="18" charset="0"/>
                <a:cs typeface="Times New Roman" pitchFamily="18" charset="0"/>
              </a:rPr>
              <a:t> and instant messaging tools such as </a:t>
            </a:r>
            <a:r>
              <a:rPr lang="en-US" sz="2400" dirty="0" err="1" smtClean="0">
                <a:latin typeface="Times New Roman" pitchFamily="18" charset="0"/>
                <a:cs typeface="Times New Roman" pitchFamily="18" charset="0"/>
              </a:rPr>
              <a:t>Facebook</a:t>
            </a:r>
            <a:r>
              <a:rPr lang="en-US" sz="2400" dirty="0" smtClean="0">
                <a:latin typeface="Times New Roman" pitchFamily="18" charset="0"/>
                <a:cs typeface="Times New Roman" pitchFamily="18" charset="0"/>
              </a:rPr>
              <a:t> Messenger. However, mainstream adoption of communications over the public internet has been relatively slow</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It’s worth noting here that VoIP isn’t necessarily a public-internet solution; it could just as easily be used over dedicated circuits or LAN/WAN. </a:t>
            </a:r>
          </a:p>
          <a:p>
            <a:endParaRPr lang="en-US" sz="2400" dirty="0" smtClean="0">
              <a:latin typeface="Times New Roman" pitchFamily="18" charset="0"/>
              <a:cs typeface="Times New Roman" pitchFamily="18" charset="0"/>
            </a:endParaRP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0"/>
            <a:ext cx="8229600" cy="6007291"/>
          </a:xfrm>
        </p:spPr>
        <p:txBody>
          <a:bodyPr>
            <a:normAutofit/>
          </a:bodyPr>
          <a:lstStyle/>
          <a:p>
            <a:pPr algn="just"/>
            <a:r>
              <a:rPr lang="en-US" sz="2200" dirty="0" smtClean="0">
                <a:latin typeface="Times New Roman" pitchFamily="18" charset="0"/>
                <a:cs typeface="Times New Roman" pitchFamily="18" charset="0"/>
              </a:rPr>
              <a:t>Business </a:t>
            </a:r>
            <a:r>
              <a:rPr lang="en-US" sz="2200" dirty="0" smtClean="0">
                <a:latin typeface="Times New Roman" pitchFamily="18" charset="0"/>
                <a:cs typeface="Times New Roman" pitchFamily="18" charset="0"/>
              </a:rPr>
              <a:t>users have benefitted from the cost advantages of VoIP largely by deploying on-site IP-based PBX systems</a:t>
            </a:r>
            <a:r>
              <a:rPr lang="en-US" sz="2200" dirty="0" smtClean="0">
                <a:latin typeface="Times New Roman" pitchFamily="18" charset="0"/>
                <a:cs typeface="Times New Roman" pitchFamily="18" charset="0"/>
              </a:rPr>
              <a:t>.</a:t>
            </a:r>
          </a:p>
          <a:p>
            <a:pPr algn="just"/>
            <a:r>
              <a:rPr lang="en-US" sz="2200"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These offer significant cost advantages by enabling the business to run the corporate telephony system on the same network as is used for data; thereby eliminating the need to install and operate separate networks for voice and data. </a:t>
            </a:r>
            <a:endParaRPr lang="en-US" sz="2200" dirty="0" smtClean="0">
              <a:latin typeface="Times New Roman" pitchFamily="18" charset="0"/>
              <a:cs typeface="Times New Roman" pitchFamily="18" charset="0"/>
            </a:endParaRPr>
          </a:p>
          <a:p>
            <a:pPr algn="just"/>
            <a:r>
              <a:rPr lang="en-US" sz="2200" dirty="0" smtClean="0">
                <a:latin typeface="Times New Roman" pitchFamily="18" charset="0"/>
                <a:cs typeface="Times New Roman" pitchFamily="18" charset="0"/>
              </a:rPr>
              <a:t>However</a:t>
            </a:r>
            <a:r>
              <a:rPr lang="en-US" sz="2200" dirty="0" smtClean="0">
                <a:latin typeface="Times New Roman" pitchFamily="18" charset="0"/>
                <a:cs typeface="Times New Roman" pitchFamily="18" charset="0"/>
              </a:rPr>
              <a:t>, these systems are expensive to purchase, configure and manage – putting them out of reach of most small-to-medium-sized businesses (SMBs).</a:t>
            </a:r>
          </a:p>
          <a:p>
            <a:pPr algn="just"/>
            <a:r>
              <a:rPr lang="en-US" sz="2200" dirty="0" smtClean="0">
                <a:latin typeface="Times New Roman" pitchFamily="18" charset="0"/>
                <a:cs typeface="Times New Roman" pitchFamily="18" charset="0"/>
              </a:rPr>
              <a:t>By eliminating the need for businesses to purchase and maintain such expensive communications hardware, </a:t>
            </a:r>
            <a:r>
              <a:rPr lang="en-US" sz="2200" dirty="0" err="1" smtClean="0">
                <a:latin typeface="Times New Roman" pitchFamily="18" charset="0"/>
                <a:cs typeface="Times New Roman" pitchFamily="18" charset="0"/>
              </a:rPr>
              <a:t>CaaS</a:t>
            </a:r>
            <a:r>
              <a:rPr lang="en-US" sz="2200" dirty="0" smtClean="0">
                <a:latin typeface="Times New Roman" pitchFamily="18" charset="0"/>
                <a:cs typeface="Times New Roman" pitchFamily="18" charset="0"/>
              </a:rPr>
              <a:t> puts much greater options for communication management in the hands of SMBs</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245291"/>
          </a:xfrm>
        </p:spPr>
        <p:txBody>
          <a:bodyPr>
            <a:normAutofit/>
          </a:bodyPr>
          <a:lstStyle/>
          <a:p>
            <a:pPr algn="just"/>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offers the potential to manage multiple services – voice, video, data – over multiple devices – landline telephone, mobile or </a:t>
            </a:r>
            <a:r>
              <a:rPr lang="en-US" sz="2400" dirty="0" err="1" smtClean="0">
                <a:latin typeface="Times New Roman" pitchFamily="18" charset="0"/>
                <a:cs typeface="Times New Roman" pitchFamily="18" charset="0"/>
              </a:rPr>
              <a:t>smartphone</a:t>
            </a:r>
            <a:r>
              <a:rPr lang="en-US" sz="2400" dirty="0" smtClean="0">
                <a:latin typeface="Times New Roman" pitchFamily="18" charset="0"/>
                <a:cs typeface="Times New Roman" pitchFamily="18" charset="0"/>
              </a:rPr>
              <a:t>, PC – in a controlled environment</a:t>
            </a:r>
            <a:r>
              <a:rPr lang="en-US" sz="2400" dirty="0" smtClean="0">
                <a:latin typeface="Times New Roman" pitchFamily="18" charset="0"/>
                <a:cs typeface="Times New Roman" pitchFamily="18" charset="0"/>
              </a:rPr>
              <a:t>.</a:t>
            </a:r>
          </a:p>
          <a:p>
            <a:pPr algn="just">
              <a:buNone/>
            </a:pPr>
            <a:endParaRPr lang="en-US" sz="2400" dirty="0" smtClean="0">
              <a:latin typeface="Times New Roman" pitchFamily="18" charset="0"/>
              <a:cs typeface="Times New Roman" pitchFamily="18" charset="0"/>
            </a:endParaRPr>
          </a:p>
          <a:p>
            <a:pPr algn="just">
              <a:buNone/>
            </a:pP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It offers greatest potential for small businesses – enabling the </a:t>
            </a:r>
            <a:r>
              <a:rPr lang="en-US" sz="2400" dirty="0" err="1" smtClean="0">
                <a:latin typeface="Times New Roman" pitchFamily="18" charset="0"/>
                <a:cs typeface="Times New Roman" pitchFamily="18" charset="0"/>
              </a:rPr>
              <a:t>utilisation</a:t>
            </a:r>
            <a:r>
              <a:rPr lang="en-US" sz="2400" dirty="0" smtClean="0">
                <a:latin typeface="Times New Roman" pitchFamily="18" charset="0"/>
                <a:cs typeface="Times New Roman" pitchFamily="18" charset="0"/>
              </a:rPr>
              <a:t> of VoIP, VPNs, PBX and unified communications without the need for to invest in the upfront costs of the hardware or the need to employ the skilled professionals required to manage and maintain the systems.</a:t>
            </a:r>
          </a:p>
          <a:p>
            <a:endParaRPr lang="en-US" dirty="0"/>
          </a:p>
        </p:txBody>
      </p:sp>
      <p:sp>
        <p:nvSpPr>
          <p:cNvPr id="3" name="Title 2"/>
          <p:cNvSpPr>
            <a:spLocks noGrp="1"/>
          </p:cNvSpPr>
          <p:nvPr>
            <p:ph type="title"/>
          </p:nvPr>
        </p:nvSpPr>
        <p:spPr>
          <a:xfrm>
            <a:off x="457200" y="274638"/>
            <a:ext cx="8229600" cy="639762"/>
          </a:xfrm>
        </p:spPr>
        <p:txBody>
          <a:bodyPr>
            <a:normAutofit fontScale="90000"/>
          </a:bodyPr>
          <a:lstStyle/>
          <a:p>
            <a:pPr algn="ctr"/>
            <a:r>
              <a:rPr lang="en-US" sz="4000" dirty="0" smtClean="0">
                <a:solidFill>
                  <a:schemeClr val="tx1"/>
                </a:solidFill>
                <a:effectLst/>
                <a:latin typeface="Times New Roman" pitchFamily="18" charset="0"/>
                <a:cs typeface="Times New Roman" pitchFamily="18" charset="0"/>
              </a:rPr>
              <a:t>What are the advantages of </a:t>
            </a:r>
            <a:r>
              <a:rPr lang="en-US" sz="4000" dirty="0" err="1" smtClean="0">
                <a:solidFill>
                  <a:schemeClr val="tx1"/>
                </a:solidFill>
                <a:effectLst/>
                <a:latin typeface="Times New Roman" pitchFamily="18" charset="0"/>
                <a:cs typeface="Times New Roman" pitchFamily="18" charset="0"/>
              </a:rPr>
              <a:t>CaaS</a:t>
            </a:r>
            <a:r>
              <a:rPr lang="en-US" b="0" dirty="0" smtClean="0"/>
              <a:t>?</a:t>
            </a:r>
            <a:br>
              <a:rPr lang="en-US" b="0" dirty="0" smtClean="0"/>
            </a:b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latin typeface="Times New Roman" pitchFamily="18" charset="0"/>
                <a:cs typeface="Times New Roman" pitchFamily="18" charset="0"/>
              </a:rPr>
              <a:t>Some argue “VoIP is an upgrade for your business… whether you need to open a new office on the other side of the country, adjust your business hours on the fly, or </a:t>
            </a:r>
            <a:r>
              <a:rPr lang="en-US" sz="2400" dirty="0" err="1" smtClean="0">
                <a:latin typeface="Times New Roman" pitchFamily="18" charset="0"/>
                <a:cs typeface="Times New Roman" pitchFamily="18" charset="0"/>
              </a:rPr>
              <a:t>prioritise</a:t>
            </a:r>
            <a:r>
              <a:rPr lang="en-US" sz="2400" dirty="0" smtClean="0">
                <a:latin typeface="Times New Roman" pitchFamily="18" charset="0"/>
                <a:cs typeface="Times New Roman" pitchFamily="18" charset="0"/>
              </a:rPr>
              <a:t> calls from your most important contacts, online telephony makes it possible to adjust how you work as you work.”</a:t>
            </a:r>
            <a:endParaRPr lang="en-US" sz="24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latin typeface="Times New Roman" pitchFamily="18" charset="0"/>
                <a:cs typeface="Times New Roman" pitchFamily="18" charset="0"/>
              </a:rPr>
              <a:t>Are there any risks involved in </a:t>
            </a:r>
            <a:r>
              <a:rPr lang="en-US" sz="2400" dirty="0" err="1" smtClean="0">
                <a:latin typeface="Times New Roman" pitchFamily="18" charset="0"/>
                <a:cs typeface="Times New Roman" pitchFamily="18" charset="0"/>
              </a:rPr>
              <a:t>CaaS</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The quality and the reliability of these solutions is of primary concern, given the mission critical nature of telephony and other communications services.</a:t>
            </a:r>
          </a:p>
          <a:p>
            <a:r>
              <a:rPr lang="en-US" sz="2400" dirty="0" smtClean="0">
                <a:latin typeface="Times New Roman" pitchFamily="18" charset="0"/>
                <a:cs typeface="Times New Roman" pitchFamily="18" charset="0"/>
              </a:rPr>
              <a:t>What do I need to do before implementing Communications as a Service?</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74638"/>
            <a:ext cx="8229600" cy="725487"/>
          </a:xfrm>
        </p:spPr>
        <p:txBody>
          <a:bodyPr/>
          <a:lstStyle/>
          <a:p>
            <a:pPr eaLnBrk="1" hangingPunct="1"/>
            <a:r>
              <a:rPr lang="en-US" sz="3200" b="1" dirty="0" smtClean="0">
                <a:solidFill>
                  <a:schemeClr val="tx1"/>
                </a:solidFill>
                <a:latin typeface="Times New Roman" pitchFamily="18" charset="0"/>
                <a:cs typeface="Times New Roman" pitchFamily="18" charset="0"/>
              </a:rPr>
              <a:t>Region and Availability Zones</a:t>
            </a:r>
          </a:p>
        </p:txBody>
      </p:sp>
      <p:sp>
        <p:nvSpPr>
          <p:cNvPr id="21507" name="Content Placeholder 2"/>
          <p:cNvSpPr>
            <a:spLocks noGrp="1"/>
          </p:cNvSpPr>
          <p:nvPr>
            <p:ph idx="1"/>
          </p:nvPr>
        </p:nvSpPr>
        <p:spPr>
          <a:xfrm>
            <a:off x="457200" y="1000125"/>
            <a:ext cx="8229600" cy="5572125"/>
          </a:xfrm>
        </p:spPr>
        <p:txBody>
          <a:bodyPr/>
          <a:lstStyle/>
          <a:p>
            <a:pPr eaLnBrk="1" hangingPunct="1"/>
            <a:r>
              <a:rPr lang="en-US" sz="2400" dirty="0" smtClean="0">
                <a:latin typeface="Times New Roman" pitchFamily="18" charset="0"/>
                <a:cs typeface="Times New Roman" pitchFamily="18" charset="0"/>
              </a:rPr>
              <a:t>Availability Zones is collection of data centers.</a:t>
            </a:r>
          </a:p>
          <a:p>
            <a:pPr eaLnBrk="1" hangingPunct="1"/>
            <a:r>
              <a:rPr lang="en-US" sz="2400" dirty="0" smtClean="0">
                <a:latin typeface="Times New Roman" pitchFamily="18" charset="0"/>
                <a:cs typeface="Times New Roman" pitchFamily="18" charset="0"/>
              </a:rPr>
              <a:t>All the datacenters should be located in same building or same city.</a:t>
            </a:r>
          </a:p>
          <a:p>
            <a:pPr eaLnBrk="1" hangingPunct="1"/>
            <a:r>
              <a:rPr lang="en-US" sz="2400" dirty="0" smtClean="0">
                <a:latin typeface="Times New Roman" pitchFamily="18" charset="0"/>
                <a:cs typeface="Times New Roman" pitchFamily="18" charset="0"/>
              </a:rPr>
              <a:t>A region consists of multiple availability zones. </a:t>
            </a:r>
          </a:p>
          <a:p>
            <a:pPr eaLnBrk="1" hangingPunct="1"/>
            <a:r>
              <a:rPr lang="en-US" sz="2400" dirty="0" smtClean="0">
                <a:latin typeface="Times New Roman" pitchFamily="18" charset="0"/>
                <a:cs typeface="Times New Roman" pitchFamily="18" charset="0"/>
              </a:rPr>
              <a:t>Failure of one availability zone does not impact at other availability zone.</a:t>
            </a:r>
          </a:p>
          <a:p>
            <a:pPr eaLnBrk="1" hangingPunct="1"/>
            <a:r>
              <a:rPr lang="en-US" sz="2400" dirty="0" smtClean="0">
                <a:latin typeface="Times New Roman" pitchFamily="18" charset="0"/>
                <a:cs typeface="Times New Roman" pitchFamily="18" charset="0"/>
              </a:rPr>
              <a:t>How to decide that which region/availability zone would be best for services/business purpose. </a:t>
            </a:r>
          </a:p>
          <a:p>
            <a:pPr eaLnBrk="1" hangingPunct="1"/>
            <a:r>
              <a:rPr lang="en-US" sz="2400" dirty="0" smtClean="0">
                <a:latin typeface="Times New Roman" pitchFamily="18" charset="0"/>
                <a:cs typeface="Times New Roman" pitchFamily="18" charset="0"/>
              </a:rPr>
              <a:t>Latency</a:t>
            </a:r>
          </a:p>
          <a:p>
            <a:pPr eaLnBrk="1" hangingPunct="1"/>
            <a:r>
              <a:rPr lang="en-US" sz="2400" dirty="0" smtClean="0">
                <a:latin typeface="Times New Roman" pitchFamily="18" charset="0"/>
                <a:cs typeface="Times New Roman" pitchFamily="18" charset="0"/>
              </a:rPr>
              <a:t>Cost</a:t>
            </a:r>
          </a:p>
          <a:p>
            <a:pPr eaLnBrk="1" hangingPunct="1"/>
            <a:r>
              <a:rPr lang="en-US" sz="2400" dirty="0" smtClean="0">
                <a:latin typeface="Times New Roman" pitchFamily="18" charset="0"/>
                <a:cs typeface="Times New Roman" pitchFamily="18" charset="0"/>
              </a:rPr>
              <a:t>Energy</a:t>
            </a:r>
          </a:p>
          <a:p>
            <a:pPr eaLnBrk="1" hangingPunct="1"/>
            <a:r>
              <a:rPr lang="en-US" sz="2400" dirty="0" smtClean="0">
                <a:latin typeface="Times New Roman" pitchFamily="18" charset="0"/>
                <a:cs typeface="Times New Roman" pitchFamily="18" charset="0"/>
              </a:rPr>
              <a:t>Service availability</a:t>
            </a:r>
          </a:p>
          <a:p>
            <a:pPr eaLnBrk="1" hangingPunct="1"/>
            <a:endParaRPr lang="en-US" sz="24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534400" cy="4788091"/>
          </a:xfrm>
        </p:spPr>
        <p:txBody>
          <a:bodyPr>
            <a:normAutofit/>
          </a:bodyPr>
          <a:lstStyle/>
          <a:p>
            <a:pPr>
              <a:buClrTx/>
              <a:buNone/>
            </a:pPr>
            <a:r>
              <a:rPr lang="en-US" sz="2000" dirty="0" smtClean="0">
                <a:latin typeface="Times New Roman" pitchFamily="18" charset="0"/>
                <a:cs typeface="Times New Roman" pitchFamily="18" charset="0"/>
              </a:rPr>
              <a:t>Upon successful completion of this course, the student will be able to perform:</a:t>
            </a:r>
          </a:p>
          <a:p>
            <a:pPr>
              <a:buClrTx/>
              <a:buNone/>
            </a:pPr>
            <a:endParaRPr lang="en-US" sz="2000" dirty="0" smtClean="0">
              <a:latin typeface="Times New Roman" pitchFamily="18" charset="0"/>
              <a:cs typeface="Times New Roman" pitchFamily="18" charset="0"/>
            </a:endParaRPr>
          </a:p>
          <a:p>
            <a:pPr lvl="0" algn="just">
              <a:buClrTx/>
              <a:buFont typeface="Arial" pitchFamily="34" charset="0"/>
              <a:buChar char="•"/>
            </a:pPr>
            <a:r>
              <a:rPr lang="en-IN" sz="2000" dirty="0" smtClean="0">
                <a:latin typeface="Times New Roman" pitchFamily="18" charset="0"/>
                <a:cs typeface="Times New Roman" pitchFamily="18" charset="0"/>
              </a:rPr>
              <a:t>Understand cloud computing models, namely, </a:t>
            </a:r>
            <a:r>
              <a:rPr lang="en-US" sz="2000" dirty="0" smtClean="0">
                <a:latin typeface="Times New Roman" pitchFamily="18" charset="0"/>
                <a:cs typeface="Times New Roman" pitchFamily="18" charset="0"/>
              </a:rPr>
              <a:t>infrastructure</a:t>
            </a:r>
            <a:r>
              <a:rPr lang="en-IN" sz="2000" dirty="0" smtClean="0">
                <a:latin typeface="Times New Roman" pitchFamily="18" charset="0"/>
                <a:cs typeface="Times New Roman" pitchFamily="18" charset="0"/>
              </a:rPr>
              <a:t> as a service (</a:t>
            </a:r>
            <a:r>
              <a:rPr lang="en-IN" sz="2000" dirty="0" err="1" smtClean="0">
                <a:latin typeface="Times New Roman" pitchFamily="18" charset="0"/>
                <a:cs typeface="Times New Roman" pitchFamily="18" charset="0"/>
              </a:rPr>
              <a:t>IaaS</a:t>
            </a:r>
            <a:r>
              <a:rPr lang="en-IN" sz="2000" dirty="0" smtClean="0">
                <a:latin typeface="Times New Roman" pitchFamily="18" charset="0"/>
                <a:cs typeface="Times New Roman" pitchFamily="18" charset="0"/>
              </a:rPr>
              <a:t>), platform as a </a:t>
            </a:r>
            <a:r>
              <a:rPr lang="en-US" sz="2000" dirty="0" smtClean="0">
                <a:latin typeface="Times New Roman" pitchFamily="18" charset="0"/>
                <a:cs typeface="Times New Roman" pitchFamily="18" charset="0"/>
              </a:rPr>
              <a:t>service</a:t>
            </a: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PaaS</a:t>
            </a:r>
            <a:r>
              <a:rPr lang="en-IN" sz="2000" dirty="0" smtClean="0">
                <a:latin typeface="Times New Roman" pitchFamily="18" charset="0"/>
                <a:cs typeface="Times New Roman" pitchFamily="18" charset="0"/>
              </a:rPr>
              <a:t>), and software as a service (</a:t>
            </a:r>
            <a:r>
              <a:rPr lang="en-IN" sz="2000" dirty="0" err="1" smtClean="0">
                <a:latin typeface="Times New Roman" pitchFamily="18" charset="0"/>
                <a:cs typeface="Times New Roman" pitchFamily="18" charset="0"/>
              </a:rPr>
              <a:t>SaaS</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lvl="0" algn="just">
              <a:buClrTx/>
              <a:buFont typeface="Arial" pitchFamily="34" charset="0"/>
              <a:buChar char="•"/>
            </a:pPr>
            <a:r>
              <a:rPr lang="en-IN" sz="2000" dirty="0" smtClean="0">
                <a:latin typeface="Times New Roman" pitchFamily="18" charset="0"/>
                <a:cs typeface="Times New Roman" pitchFamily="18" charset="0"/>
              </a:rPr>
              <a:t>Understand security implications in cloud </a:t>
            </a:r>
            <a:r>
              <a:rPr lang="en-US" sz="2000" dirty="0" smtClean="0">
                <a:latin typeface="Times New Roman" pitchFamily="18" charset="0"/>
                <a:cs typeface="Times New Roman" pitchFamily="18" charset="0"/>
              </a:rPr>
              <a:t>computing</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lvl="0" algn="just">
              <a:buClrTx/>
              <a:buFont typeface="Arial" pitchFamily="34" charset="0"/>
              <a:buChar char="•"/>
            </a:pPr>
            <a:r>
              <a:rPr lang="en-IN" sz="2000" dirty="0" smtClean="0">
                <a:latin typeface="Times New Roman" pitchFamily="18" charset="0"/>
                <a:cs typeface="Times New Roman" pitchFamily="18" charset="0"/>
              </a:rPr>
              <a:t>Analyse the operation, implementation and </a:t>
            </a:r>
            <a:r>
              <a:rPr lang="en-US" sz="2000" dirty="0" smtClean="0">
                <a:latin typeface="Times New Roman" pitchFamily="18" charset="0"/>
                <a:cs typeface="Times New Roman" pitchFamily="18" charset="0"/>
              </a:rPr>
              <a:t>performance</a:t>
            </a:r>
            <a:r>
              <a:rPr lang="en-IN" sz="2000" dirty="0" smtClean="0">
                <a:latin typeface="Times New Roman" pitchFamily="18" charset="0"/>
                <a:cs typeface="Times New Roman" pitchFamily="18" charset="0"/>
              </a:rPr>
              <a:t> of cloud computing systems, and the relative </a:t>
            </a:r>
            <a:r>
              <a:rPr lang="en-US" sz="2000" dirty="0" smtClean="0">
                <a:latin typeface="Times New Roman" pitchFamily="18" charset="0"/>
                <a:cs typeface="Times New Roman" pitchFamily="18" charset="0"/>
              </a:rPr>
              <a:t>merits</a:t>
            </a:r>
            <a:r>
              <a:rPr lang="en-IN" sz="2000" dirty="0" smtClean="0">
                <a:latin typeface="Times New Roman" pitchFamily="18" charset="0"/>
                <a:cs typeface="Times New Roman" pitchFamily="18" charset="0"/>
              </a:rPr>
              <a:t> and suitability of each </a:t>
            </a:r>
            <a:r>
              <a:rPr lang="en-US" sz="2000" dirty="0" smtClean="0">
                <a:latin typeface="Times New Roman" pitchFamily="18" charset="0"/>
                <a:cs typeface="Times New Roman" pitchFamily="18" charset="0"/>
              </a:rPr>
              <a:t>for</a:t>
            </a:r>
            <a:r>
              <a:rPr lang="en-IN" sz="2000" dirty="0" smtClean="0">
                <a:latin typeface="Times New Roman" pitchFamily="18" charset="0"/>
                <a:cs typeface="Times New Roman" pitchFamily="18" charset="0"/>
              </a:rPr>
              <a:t> complex data-intensive applications.</a:t>
            </a:r>
            <a:endParaRPr lang="en-US" sz="2000" dirty="0" smtClean="0">
              <a:latin typeface="Times New Roman" pitchFamily="18" charset="0"/>
              <a:cs typeface="Times New Roman" pitchFamily="18" charset="0"/>
            </a:endParaRPr>
          </a:p>
          <a:p>
            <a:pPr lvl="0" algn="just">
              <a:buClrTx/>
              <a:buFont typeface="Arial" pitchFamily="34" charset="0"/>
              <a:buChar char="•"/>
            </a:pPr>
            <a:r>
              <a:rPr lang="en-IN" sz="2000" dirty="0" smtClean="0">
                <a:latin typeface="Times New Roman" pitchFamily="18" charset="0"/>
                <a:cs typeface="Times New Roman" pitchFamily="18" charset="0"/>
              </a:rPr>
              <a:t>Analyse </a:t>
            </a:r>
            <a:r>
              <a:rPr lang="en-US" sz="2000" dirty="0" smtClean="0">
                <a:latin typeface="Times New Roman" pitchFamily="18" charset="0"/>
                <a:cs typeface="Times New Roman" pitchFamily="18" charset="0"/>
              </a:rPr>
              <a:t>the</a:t>
            </a:r>
            <a:r>
              <a:rPr lang="en-IN" sz="2000" dirty="0" smtClean="0">
                <a:latin typeface="Times New Roman" pitchFamily="18" charset="0"/>
                <a:cs typeface="Times New Roman" pitchFamily="18" charset="0"/>
              </a:rPr>
              <a:t> trade-offs inherent in Cloud </a:t>
            </a:r>
            <a:r>
              <a:rPr lang="en-US" sz="2000" dirty="0" smtClean="0">
                <a:latin typeface="Times New Roman" pitchFamily="18" charset="0"/>
                <a:cs typeface="Times New Roman" pitchFamily="18" charset="0"/>
              </a:rPr>
              <a:t>Computing</a:t>
            </a:r>
            <a:r>
              <a:rPr lang="en-IN" sz="2000" dirty="0" smtClean="0">
                <a:latin typeface="Times New Roman" pitchFamily="18" charset="0"/>
                <a:cs typeface="Times New Roman" pitchFamily="18" charset="0"/>
              </a:rPr>
              <a:t>.</a:t>
            </a:r>
            <a:endParaRPr lang="en-US" sz="2000" dirty="0" smtClean="0">
              <a:latin typeface="Times New Roman" pitchFamily="18" charset="0"/>
              <a:cs typeface="Times New Roman" pitchFamily="18" charset="0"/>
            </a:endParaRPr>
          </a:p>
          <a:p>
            <a:pPr lvl="0" algn="just">
              <a:buClrTx/>
              <a:buFont typeface="Arial" pitchFamily="34" charset="0"/>
              <a:buChar char="•"/>
            </a:pPr>
            <a:r>
              <a:rPr lang="en-IN" sz="2000" dirty="0" smtClean="0">
                <a:latin typeface="Times New Roman" pitchFamily="18" charset="0"/>
                <a:cs typeface="Times New Roman" pitchFamily="18" charset="0"/>
              </a:rPr>
              <a:t>Work in teams to contribute, evaluate, and </a:t>
            </a:r>
            <a:r>
              <a:rPr lang="en-US" sz="2000" dirty="0" smtClean="0">
                <a:latin typeface="Times New Roman" pitchFamily="18" charset="0"/>
                <a:cs typeface="Times New Roman" pitchFamily="18" charset="0"/>
              </a:rPr>
              <a:t>feedback</a:t>
            </a:r>
            <a:r>
              <a:rPr lang="en-IN" sz="2000" dirty="0" smtClean="0">
                <a:latin typeface="Times New Roman" pitchFamily="18" charset="0"/>
                <a:cs typeface="Times New Roman" pitchFamily="18" charset="0"/>
              </a:rPr>
              <a:t> on case studies on different cloud computing solutions, ex: </a:t>
            </a:r>
            <a:r>
              <a:rPr lang="en-IN" sz="2000" dirty="0" err="1" smtClean="0">
                <a:latin typeface="Times New Roman" pitchFamily="18" charset="0"/>
                <a:cs typeface="Times New Roman" pitchFamily="18" charset="0"/>
              </a:rPr>
              <a:t>Baadal</a:t>
            </a:r>
            <a:r>
              <a:rPr lang="en-IN" sz="2000" dirty="0" smtClean="0">
                <a:latin typeface="Times New Roman" pitchFamily="18" charset="0"/>
                <a:cs typeface="Times New Roman" pitchFamily="18" charset="0"/>
              </a:rPr>
              <a:t> (IIT Delhi).</a:t>
            </a:r>
            <a:endParaRPr lang="en-US" sz="2000" dirty="0" smtClean="0">
              <a:latin typeface="Times New Roman" pitchFamily="18" charset="0"/>
              <a:cs typeface="Times New Roman" pitchFamily="18" charset="0"/>
            </a:endParaRPr>
          </a:p>
          <a:p>
            <a:pPr>
              <a:buNone/>
            </a:pPr>
            <a:endParaRPr lang="en-US" dirty="0"/>
          </a:p>
        </p:txBody>
      </p:sp>
      <p:sp>
        <p:nvSpPr>
          <p:cNvPr id="3" name="Title 2"/>
          <p:cNvSpPr>
            <a:spLocks noGrp="1"/>
          </p:cNvSpPr>
          <p:nvPr>
            <p:ph type="title"/>
          </p:nvPr>
        </p:nvSpPr>
        <p:spPr>
          <a:xfrm>
            <a:off x="457200" y="274638"/>
            <a:ext cx="8229600" cy="792162"/>
          </a:xfrm>
        </p:spPr>
        <p:txBody>
          <a:bodyPr>
            <a:normAutofit/>
          </a:bodyPr>
          <a:lstStyle/>
          <a:p>
            <a:pPr algn="ctr"/>
            <a:r>
              <a:rPr lang="en-US" sz="3000" dirty="0" smtClean="0">
                <a:solidFill>
                  <a:schemeClr val="tx1"/>
                </a:solidFill>
                <a:effectLst/>
                <a:latin typeface="Times New Roman" pitchFamily="18" charset="0"/>
                <a:cs typeface="Times New Roman" pitchFamily="18" charset="0"/>
              </a:rPr>
              <a:t>COURSE OUTCOMES</a:t>
            </a:r>
            <a:endParaRPr lang="en-US" sz="30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endParaRPr lang="en-US" smtClean="0"/>
          </a:p>
        </p:txBody>
      </p:sp>
      <p:pic>
        <p:nvPicPr>
          <p:cNvPr id="22531" name="Picture 2" descr="C:\Users\mohit\Desktop\Capture5.PNG"/>
          <p:cNvPicPr>
            <a:picLocks noGrp="1" noChangeAspect="1" noChangeArrowheads="1"/>
          </p:cNvPicPr>
          <p:nvPr>
            <p:ph idx="1"/>
          </p:nvPr>
        </p:nvPicPr>
        <p:blipFill>
          <a:blip r:embed="rId2"/>
          <a:srcRect/>
          <a:stretch>
            <a:fillRect/>
          </a:stretch>
        </p:blipFill>
        <p:spPr>
          <a:xfrm>
            <a:off x="1071563" y="1428750"/>
            <a:ext cx="6572250" cy="4071938"/>
          </a:xfr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180975" y="203200"/>
            <a:ext cx="7891463" cy="896938"/>
          </a:xfrm>
          <a:prstGeom prst="rect">
            <a:avLst/>
          </a:prstGeom>
          <a:noFill/>
          <a:ln w="9525">
            <a:noFill/>
            <a:round/>
            <a:headEnd/>
            <a:tailEnd/>
          </a:ln>
        </p:spPr>
        <p:txBody>
          <a:bodyPr lIns="90000" tIns="46800" rIns="90000" bIns="46800" anchor="ct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a:solidFill>
                  <a:schemeClr val="tx1"/>
                </a:solidFill>
                <a:latin typeface="Times New Roman" pitchFamily="18" charset="0"/>
              </a:rPr>
              <a:t> Cloud- Deployment Models</a:t>
            </a:r>
            <a:r>
              <a:rPr lang="en-IN" sz="3200" b="1">
                <a:solidFill>
                  <a:srgbClr val="0066FF"/>
                </a:solidFill>
                <a:latin typeface="Times New Roman" pitchFamily="18" charset="0"/>
              </a:rPr>
              <a:t/>
            </a:r>
            <a:br>
              <a:rPr lang="en-IN" sz="3200" b="1">
                <a:solidFill>
                  <a:srgbClr val="0066FF"/>
                </a:solidFill>
                <a:latin typeface="Times New Roman" pitchFamily="18" charset="0"/>
              </a:rPr>
            </a:br>
            <a:endParaRPr lang="en-IN" sz="3200" b="1">
              <a:solidFill>
                <a:srgbClr val="0066FF"/>
              </a:solidFill>
              <a:latin typeface="Times New Roman" pitchFamily="18" charset="0"/>
            </a:endParaRPr>
          </a:p>
        </p:txBody>
      </p:sp>
      <p:sp>
        <p:nvSpPr>
          <p:cNvPr id="2" name="Text Box 2"/>
          <p:cNvSpPr txBox="1">
            <a:spLocks noChangeArrowheads="1"/>
          </p:cNvSpPr>
          <p:nvPr/>
        </p:nvSpPr>
        <p:spPr bwMode="auto">
          <a:xfrm>
            <a:off x="180975" y="1174750"/>
            <a:ext cx="8767763" cy="5222875"/>
          </a:xfrm>
          <a:prstGeom prst="rect">
            <a:avLst/>
          </a:prstGeom>
          <a:noFill/>
          <a:ln w="9525" cap="flat">
            <a:noFill/>
            <a:round/>
            <a:headEnd/>
            <a:tailEnd/>
          </a:ln>
          <a:effectLst/>
        </p:spPr>
        <p:txBody>
          <a:bodyPr lIns="90000" tIns="46800" rIns="90000" bIns="46800"/>
          <a:lstStyle/>
          <a:p>
            <a:pPr marL="338138" indent="-338138">
              <a:spcBef>
                <a:spcPts val="400"/>
              </a:spcBef>
              <a:buClr>
                <a:srgbClr val="000000"/>
              </a:buClr>
              <a:buSzPct val="100000"/>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b="1" dirty="0">
                <a:solidFill>
                  <a:srgbClr val="000000"/>
                </a:solidFill>
                <a:latin typeface="Times New Roman" pitchFamily="16" charset="0"/>
                <a:ea typeface="+mn-ea"/>
                <a:cs typeface="Arial" charset="0"/>
              </a:rPr>
              <a:t>Public cloud</a:t>
            </a:r>
          </a:p>
          <a:p>
            <a:pPr marL="341313" indent="-338138" algn="just">
              <a:spcBef>
                <a:spcPts val="4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i="1" dirty="0">
                <a:solidFill>
                  <a:srgbClr val="000000"/>
                </a:solidFill>
                <a:latin typeface="Times New Roman" pitchFamily="16" charset="0"/>
                <a:ea typeface="+mn-ea"/>
                <a:cs typeface="Arial" charset="0"/>
              </a:rPr>
              <a:t>	</a:t>
            </a:r>
            <a:r>
              <a:rPr lang="en-US" sz="2000" dirty="0">
                <a:solidFill>
                  <a:schemeClr val="tx1"/>
                </a:solidFill>
                <a:latin typeface="Times New Roman" pitchFamily="18" charset="0"/>
                <a:ea typeface="Tahoma" pitchFamily="34" charset="0"/>
                <a:cs typeface="Times New Roman" pitchFamily="18" charset="0"/>
              </a:rPr>
              <a:t>Public cloud services are available for general public over the internet. Amazon elastic compute cloud, Google </a:t>
            </a:r>
            <a:r>
              <a:rPr lang="en-US" sz="2000" dirty="0" err="1">
                <a:solidFill>
                  <a:schemeClr val="tx1"/>
                </a:solidFill>
                <a:latin typeface="Times New Roman" pitchFamily="18" charset="0"/>
                <a:ea typeface="Tahoma" pitchFamily="34" charset="0"/>
                <a:cs typeface="Times New Roman" pitchFamily="18" charset="0"/>
              </a:rPr>
              <a:t>appEngine</a:t>
            </a:r>
            <a:r>
              <a:rPr lang="en-US" sz="2000" dirty="0">
                <a:solidFill>
                  <a:schemeClr val="tx1"/>
                </a:solidFill>
                <a:latin typeface="Times New Roman" pitchFamily="18" charset="0"/>
                <a:ea typeface="Tahoma" pitchFamily="34" charset="0"/>
                <a:cs typeface="Times New Roman" pitchFamily="18" charset="0"/>
              </a:rPr>
              <a:t>, Window azure service platform etc are examples of public cloud those offered the services either pay per use basis or free </a:t>
            </a:r>
          </a:p>
          <a:p>
            <a:pPr marL="341313" indent="-338138">
              <a:spcBef>
                <a:spcPts val="400"/>
              </a:spcBef>
              <a:buSzPct val="100000"/>
              <a:buFont typeface="Arial" pitchFamily="34"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b="1" dirty="0">
                <a:solidFill>
                  <a:srgbClr val="000000"/>
                </a:solidFill>
                <a:latin typeface="Times New Roman" pitchFamily="16" charset="0"/>
                <a:ea typeface="+mn-ea"/>
                <a:cs typeface="Arial" charset="0"/>
              </a:rPr>
              <a:t> </a:t>
            </a:r>
            <a:r>
              <a:rPr lang="en-US" sz="2000" b="1" dirty="0">
                <a:solidFill>
                  <a:schemeClr val="tx1"/>
                </a:solidFill>
                <a:latin typeface="Times New Roman" pitchFamily="16" charset="0"/>
                <a:ea typeface="+mn-ea"/>
                <a:cs typeface="Arial" charset="0"/>
              </a:rPr>
              <a:t>Private cloud</a:t>
            </a:r>
          </a:p>
          <a:p>
            <a:pPr marL="341313" indent="-338138">
              <a:spcBef>
                <a:spcPts val="4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dirty="0">
                <a:solidFill>
                  <a:srgbClr val="000000"/>
                </a:solidFill>
                <a:latin typeface="Times New Roman" pitchFamily="16" charset="0"/>
                <a:ea typeface="+mn-ea"/>
                <a:cs typeface="Arial" charset="0"/>
              </a:rPr>
              <a:t>	A private cloud environment is often the first step for a corporation prior to adopting a public cloud initiative. </a:t>
            </a:r>
          </a:p>
          <a:p>
            <a:pPr marL="338138" indent="-338138">
              <a:spcBef>
                <a:spcPts val="400"/>
              </a:spcBef>
              <a:buClr>
                <a:srgbClr val="000000"/>
              </a:buClr>
              <a:buSzPct val="100000"/>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b="1" dirty="0">
                <a:solidFill>
                  <a:srgbClr val="000000"/>
                </a:solidFill>
                <a:latin typeface="Times New Roman" pitchFamily="16" charset="0"/>
                <a:ea typeface="+mn-ea"/>
                <a:cs typeface="Arial" charset="0"/>
              </a:rPr>
              <a:t>Hybrid cloud</a:t>
            </a:r>
          </a:p>
          <a:p>
            <a:pPr marL="341313" indent="-338138">
              <a:spcBef>
                <a:spcPts val="4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dirty="0">
                <a:solidFill>
                  <a:srgbClr val="000000"/>
                </a:solidFill>
                <a:latin typeface="Times New Roman" pitchFamily="16" charset="0"/>
                <a:ea typeface="+mn-ea"/>
                <a:cs typeface="Arial" charset="0"/>
              </a:rPr>
              <a:t>	A hybrid cloud environment consists of some portion of computing resources on-site (on premise) and off-site (public cloud). </a:t>
            </a:r>
            <a:endParaRPr lang="en-US" sz="2000" b="1" dirty="0">
              <a:solidFill>
                <a:srgbClr val="000000"/>
              </a:solidFill>
              <a:latin typeface="Times New Roman" pitchFamily="16" charset="0"/>
              <a:ea typeface="+mn-ea"/>
              <a:cs typeface="Arial" charset="0"/>
            </a:endParaRPr>
          </a:p>
          <a:p>
            <a:pPr marL="338138" indent="-338138">
              <a:spcBef>
                <a:spcPts val="400"/>
              </a:spcBef>
              <a:buClr>
                <a:srgbClr val="000000"/>
              </a:buClr>
              <a:buSzPct val="100000"/>
              <a:buFont typeface="Arial" charset="0"/>
              <a:buChar char="•"/>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b="1" dirty="0">
                <a:solidFill>
                  <a:srgbClr val="000000"/>
                </a:solidFill>
                <a:latin typeface="Times New Roman" pitchFamily="16" charset="0"/>
                <a:ea typeface="+mn-ea"/>
                <a:cs typeface="Arial" charset="0"/>
              </a:rPr>
              <a:t>Community cloud</a:t>
            </a:r>
          </a:p>
          <a:p>
            <a:pPr marL="341313" indent="-338138" algn="just">
              <a:spcBef>
                <a:spcPts val="4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r>
              <a:rPr lang="en-US" sz="2000" dirty="0">
                <a:solidFill>
                  <a:srgbClr val="000000"/>
                </a:solidFill>
                <a:latin typeface="Times New Roman" pitchFamily="16" charset="0"/>
                <a:ea typeface="+mn-ea"/>
                <a:cs typeface="Arial" charset="0"/>
              </a:rPr>
              <a:t>	A community cloud is formed when several organizations with similar requirements share common infrastructure. </a:t>
            </a:r>
          </a:p>
          <a:p>
            <a:pPr marL="341313" indent="-338138">
              <a:spcBef>
                <a:spcPts val="400"/>
              </a:spcBef>
              <a:buSzPct val="100000"/>
              <a:tabLst>
                <a:tab pos="338138" algn="l"/>
                <a:tab pos="785813" algn="l"/>
                <a:tab pos="1235075" algn="l"/>
                <a:tab pos="1684338" algn="l"/>
                <a:tab pos="2133600" algn="l"/>
                <a:tab pos="2582863" algn="l"/>
                <a:tab pos="3032125" algn="l"/>
                <a:tab pos="3481388" algn="l"/>
                <a:tab pos="3930650" algn="l"/>
                <a:tab pos="4379913" algn="l"/>
                <a:tab pos="4829175" algn="l"/>
                <a:tab pos="5278438" algn="l"/>
                <a:tab pos="5727700" algn="l"/>
                <a:tab pos="6176963" algn="l"/>
                <a:tab pos="6626225" algn="l"/>
                <a:tab pos="7075488" algn="l"/>
                <a:tab pos="7524750" algn="l"/>
                <a:tab pos="7974013" algn="l"/>
                <a:tab pos="8423275" algn="l"/>
                <a:tab pos="8872538" algn="l"/>
                <a:tab pos="9321800" algn="l"/>
              </a:tabLst>
              <a:defRPr/>
            </a:pPr>
            <a:endParaRPr lang="en-US" sz="1600" dirty="0">
              <a:solidFill>
                <a:srgbClr val="000000"/>
              </a:solidFill>
              <a:latin typeface="Times New Roman" pitchFamily="16" charset="0"/>
              <a:ea typeface="+mn-ea"/>
              <a:cs typeface="Arial"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295400"/>
            <a:ext cx="8897588" cy="4881563"/>
          </a:xfrm>
        </p:spPr>
        <p:txBody>
          <a:bodyPr>
            <a:noAutofit/>
          </a:bodyPr>
          <a:lstStyle/>
          <a:p>
            <a:pPr>
              <a:buNone/>
            </a:pPr>
            <a:r>
              <a:rPr lang="en-US" sz="2600" dirty="0">
                <a:latin typeface="Times New Roman" pitchFamily="18" charset="0"/>
                <a:cs typeface="Times New Roman" pitchFamily="18" charset="0"/>
              </a:rPr>
              <a:t>The cloud model is invented with four deployment models—public cloud, private cloud, hybrid </a:t>
            </a:r>
            <a:r>
              <a:rPr lang="en-US" sz="2600" dirty="0" smtClean="0">
                <a:latin typeface="Times New Roman" pitchFamily="18" charset="0"/>
                <a:cs typeface="Times New Roman" pitchFamily="18" charset="0"/>
              </a:rPr>
              <a:t>cloud, and </a:t>
            </a:r>
            <a:r>
              <a:rPr lang="en-US" sz="2600" dirty="0">
                <a:latin typeface="Times New Roman" pitchFamily="18" charset="0"/>
                <a:cs typeface="Times New Roman" pitchFamily="18" charset="0"/>
              </a:rPr>
              <a:t>community cloud.</a:t>
            </a:r>
            <a:r>
              <a:rPr lang="en-US" sz="2600" dirty="0" smtClean="0">
                <a:latin typeface="Times New Roman" pitchFamily="18" charset="0"/>
                <a:cs typeface="Times New Roman" pitchFamily="18" charset="0"/>
              </a:rPr>
              <a:t>)</a:t>
            </a:r>
          </a:p>
        </p:txBody>
      </p:sp>
      <p:sp>
        <p:nvSpPr>
          <p:cNvPr id="5" name="Title 1"/>
          <p:cNvSpPr>
            <a:spLocks noGrp="1"/>
          </p:cNvSpPr>
          <p:nvPr>
            <p:ph type="title"/>
          </p:nvPr>
        </p:nvSpPr>
        <p:spPr>
          <a:xfrm>
            <a:off x="174172" y="365127"/>
            <a:ext cx="8763000" cy="930274"/>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Continue…</a:t>
            </a:r>
            <a:endParaRPr lang="en-US" sz="3600" dirty="0">
              <a:solidFill>
                <a:schemeClr val="tx1"/>
              </a:solidFill>
              <a:effectLst/>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81000" y="2514600"/>
            <a:ext cx="7772399" cy="36190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57542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897588" cy="4623934"/>
          </a:xfrm>
        </p:spPr>
        <p:txBody>
          <a:bodyPr>
            <a:noAutofit/>
          </a:bodyPr>
          <a:lstStyle/>
          <a:p>
            <a:pPr>
              <a:buFont typeface="Wingdings" panose="05000000000000000000" pitchFamily="2" charset="2"/>
              <a:buChar char="Ø"/>
            </a:pPr>
            <a:r>
              <a:rPr lang="en-US" sz="2200" dirty="0">
                <a:latin typeface="Times New Roman" pitchFamily="18" charset="0"/>
                <a:cs typeface="Times New Roman" pitchFamily="18" charset="0"/>
              </a:rPr>
              <a:t>The public cloud is the first deployment </a:t>
            </a:r>
            <a:r>
              <a:rPr lang="en-US" sz="2200" dirty="0" smtClean="0">
                <a:latin typeface="Times New Roman" pitchFamily="18" charset="0"/>
                <a:cs typeface="Times New Roman" pitchFamily="18" charset="0"/>
              </a:rPr>
              <a:t>model. </a:t>
            </a:r>
            <a:r>
              <a:rPr lang="en-US" sz="2200" dirty="0">
                <a:latin typeface="Times New Roman" pitchFamily="18" charset="0"/>
                <a:cs typeface="Times New Roman" pitchFamily="18" charset="0"/>
              </a:rPr>
              <a:t>In this model, users have many options </a:t>
            </a:r>
            <a:r>
              <a:rPr lang="en-US" sz="2200" dirty="0" smtClean="0">
                <a:latin typeface="Times New Roman" pitchFamily="18" charset="0"/>
                <a:cs typeface="Times New Roman" pitchFamily="18" charset="0"/>
              </a:rPr>
              <a:t>to opt </a:t>
            </a:r>
            <a:r>
              <a:rPr lang="en-US" sz="2200" dirty="0">
                <a:latin typeface="Times New Roman" pitchFamily="18" charset="0"/>
                <a:cs typeface="Times New Roman" pitchFamily="18" charset="0"/>
              </a:rPr>
              <a:t>for and decide on any service provider as per requirement</a:t>
            </a:r>
            <a:r>
              <a:rPr lang="en-US" sz="2200" dirty="0" smtClean="0">
                <a:latin typeface="Times New Roman" pitchFamily="18" charset="0"/>
                <a:cs typeface="Times New Roman" pitchFamily="18" charset="0"/>
              </a:rPr>
              <a:t>.</a:t>
            </a:r>
          </a:p>
          <a:p>
            <a:pPr>
              <a:buFont typeface="Wingdings" panose="05000000000000000000" pitchFamily="2" charset="2"/>
              <a:buChar char="Ø"/>
            </a:pPr>
            <a:endParaRPr lang="en-US" sz="2200" dirty="0" smtClean="0">
              <a:latin typeface="Times New Roman" pitchFamily="18" charset="0"/>
              <a:cs typeface="Times New Roman" pitchFamily="18" charset="0"/>
            </a:endParaRPr>
          </a:p>
          <a:p>
            <a:pPr>
              <a:buFont typeface="Wingdings" panose="05000000000000000000" pitchFamily="2" charset="2"/>
              <a:buChar char="Ø"/>
            </a:pPr>
            <a:r>
              <a:rPr lang="en-US" sz="2200" dirty="0">
                <a:latin typeface="Times New Roman" pitchFamily="18" charset="0"/>
                <a:cs typeface="Times New Roman" pitchFamily="18" charset="0"/>
              </a:rPr>
              <a:t>Examples of public cloud vendors include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Google</a:t>
            </a:r>
            <a:r>
              <a:rPr lang="en-US" sz="2200" dirty="0">
                <a:latin typeface="Times New Roman" pitchFamily="18" charset="0"/>
                <a:cs typeface="Times New Roman" pitchFamily="18" charset="0"/>
              </a:rPr>
              <a:t>, Amazon </a:t>
            </a:r>
            <a:r>
              <a:rPr lang="en-US" sz="2200" dirty="0" smtClean="0">
                <a:latin typeface="Times New Roman" pitchFamily="18" charset="0"/>
                <a:cs typeface="Times New Roman" pitchFamily="18" charset="0"/>
              </a:rPr>
              <a:t>Elastic Compute </a:t>
            </a:r>
            <a:r>
              <a:rPr lang="en-US" sz="2200" dirty="0">
                <a:latin typeface="Times New Roman" pitchFamily="18" charset="0"/>
                <a:cs typeface="Times New Roman" pitchFamily="18" charset="0"/>
              </a:rPr>
              <a:t>Cloud,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Windows </a:t>
            </a:r>
            <a:r>
              <a:rPr lang="en-US" sz="2200" dirty="0">
                <a:latin typeface="Times New Roman" pitchFamily="18" charset="0"/>
                <a:cs typeface="Times New Roman" pitchFamily="18" charset="0"/>
              </a:rPr>
              <a:t>Azure Services Platform,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Microsoft</a:t>
            </a:r>
            <a:r>
              <a:rPr lang="en-US" sz="2200" dirty="0">
                <a:latin typeface="Times New Roman" pitchFamily="18" charset="0"/>
                <a:cs typeface="Times New Roman" pitchFamily="18" charset="0"/>
              </a:rPr>
              <a:t>, etc</a:t>
            </a:r>
            <a:r>
              <a:rPr lang="en-US" sz="2200" dirty="0" smtClean="0">
                <a:latin typeface="Times New Roman" pitchFamily="18" charset="0"/>
                <a:cs typeface="Times New Roman" pitchFamily="18" charset="0"/>
              </a:rPr>
              <a:t>.</a:t>
            </a:r>
          </a:p>
          <a:p>
            <a:pPr>
              <a:buFont typeface="Wingdings" panose="05000000000000000000" pitchFamily="2" charset="2"/>
              <a:buChar char="Ø"/>
            </a:pPr>
            <a:r>
              <a:rPr lang="en-US" sz="2200" dirty="0">
                <a:latin typeface="Times New Roman" pitchFamily="18" charset="0"/>
                <a:cs typeface="Times New Roman" pitchFamily="18" charset="0"/>
              </a:rPr>
              <a:t>This model assists in the reduction </a:t>
            </a:r>
            <a:endParaRPr lang="en-US" sz="2200" dirty="0" smtClean="0">
              <a:latin typeface="Times New Roman" pitchFamily="18" charset="0"/>
              <a:cs typeface="Times New Roman" pitchFamily="18" charset="0"/>
            </a:endParaRP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of </a:t>
            </a:r>
            <a:r>
              <a:rPr lang="en-US" sz="2200" dirty="0">
                <a:latin typeface="Times New Roman" pitchFamily="18" charset="0"/>
                <a:cs typeface="Times New Roman" pitchFamily="18" charset="0"/>
              </a:rPr>
              <a:t>capital expenses </a:t>
            </a:r>
            <a:r>
              <a:rPr lang="en-US" sz="2200" dirty="0" smtClean="0">
                <a:latin typeface="Times New Roman" pitchFamily="18" charset="0"/>
                <a:cs typeface="Times New Roman" pitchFamily="18" charset="0"/>
              </a:rPr>
              <a:t>and removes </a:t>
            </a:r>
          </a:p>
          <a:p>
            <a:pPr marL="0" indent="0">
              <a:buNone/>
            </a:pPr>
            <a:r>
              <a:rPr lang="en-US" sz="2200" dirty="0">
                <a:latin typeface="Times New Roman" pitchFamily="18" charset="0"/>
                <a:cs typeface="Times New Roman" pitchFamily="18" charset="0"/>
              </a:rPr>
              <a:t> </a:t>
            </a:r>
            <a:r>
              <a:rPr lang="en-US" sz="2200" dirty="0" smtClean="0">
                <a:latin typeface="Times New Roman" pitchFamily="18" charset="0"/>
                <a:cs typeface="Times New Roman" pitchFamily="18" charset="0"/>
              </a:rPr>
              <a:t>  equipped </a:t>
            </a:r>
            <a:r>
              <a:rPr lang="en-US" sz="2200" dirty="0">
                <a:latin typeface="Times New Roman" pitchFamily="18" charset="0"/>
                <a:cs typeface="Times New Roman" pitchFamily="18" charset="0"/>
              </a:rPr>
              <a:t>IT expenses.</a:t>
            </a:r>
            <a:endParaRPr lang="en-US" sz="2200" dirty="0" smtClean="0">
              <a:latin typeface="Times New Roman" pitchFamily="18" charset="0"/>
              <a:cs typeface="Times New Roman" pitchFamily="18" charset="0"/>
            </a:endParaRPr>
          </a:p>
        </p:txBody>
      </p:sp>
      <p:sp>
        <p:nvSpPr>
          <p:cNvPr id="5" name="Title 1"/>
          <p:cNvSpPr>
            <a:spLocks noGrp="1"/>
          </p:cNvSpPr>
          <p:nvPr>
            <p:ph type="title"/>
          </p:nvPr>
        </p:nvSpPr>
        <p:spPr>
          <a:xfrm>
            <a:off x="174172" y="365127"/>
            <a:ext cx="8763000" cy="854074"/>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Public Clouds</a:t>
            </a:r>
            <a:endParaRPr lang="en-US" sz="3600" dirty="0">
              <a:solidFill>
                <a:schemeClr val="tx1"/>
              </a:solidFill>
              <a:effectLst/>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0" y="2458192"/>
            <a:ext cx="3633308" cy="388230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798984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897588" cy="4623934"/>
          </a:xfrm>
        </p:spPr>
        <p:txBody>
          <a:bodyPr>
            <a:noAutofit/>
          </a:bodyPr>
          <a:lstStyle/>
          <a:p>
            <a:pPr>
              <a:buFont typeface="Wingdings" panose="05000000000000000000" pitchFamily="2" charset="2"/>
              <a:buChar char="Ø"/>
            </a:pPr>
            <a:r>
              <a:rPr lang="en-US" sz="2400" dirty="0">
                <a:latin typeface="Times New Roman" pitchFamily="18" charset="0"/>
                <a:cs typeface="Times New Roman" pitchFamily="18" charset="0"/>
              </a:rPr>
              <a:t>The private cloud offers several advantages </a:t>
            </a:r>
            <a:r>
              <a:rPr lang="en-US" sz="2400" dirty="0" smtClean="0">
                <a:latin typeface="Times New Roman" pitchFamily="18" charset="0"/>
                <a:cs typeface="Times New Roman" pitchFamily="18" charset="0"/>
              </a:rPr>
              <a:t>of an </a:t>
            </a:r>
            <a:r>
              <a:rPr lang="en-US" sz="2400" dirty="0">
                <a:latin typeface="Times New Roman" pitchFamily="18" charset="0"/>
                <a:cs typeface="Times New Roman" pitchFamily="18" charset="0"/>
              </a:rPr>
              <a:t>open cloud computing setting that comprises its service support and flexibility</a:t>
            </a:r>
            <a:r>
              <a:rPr lang="en-US" sz="2400" dirty="0" smtClean="0">
                <a:latin typeface="Times New Roman" pitchFamily="18" charset="0"/>
                <a:cs typeface="Times New Roman" pitchFamily="18" charset="0"/>
              </a:rPr>
              <a:t>. </a:t>
            </a:r>
          </a:p>
          <a:p>
            <a:pPr>
              <a:buFont typeface="Wingdings" panose="05000000000000000000" pitchFamily="2" charset="2"/>
              <a:buChar char="Ø"/>
            </a:pPr>
            <a:r>
              <a:rPr lang="en-US" sz="2400" dirty="0">
                <a:latin typeface="Times New Roman" pitchFamily="18" charset="0"/>
                <a:cs typeface="Times New Roman" pitchFamily="18" charset="0"/>
              </a:rPr>
              <a:t>Private clouds allow infrastructure to be accessed only by the members of the organization and </a:t>
            </a:r>
            <a:r>
              <a:rPr lang="en-US" sz="2400" dirty="0" smtClean="0">
                <a:latin typeface="Times New Roman" pitchFamily="18" charset="0"/>
                <a:cs typeface="Times New Roman" pitchFamily="18" charset="0"/>
              </a:rPr>
              <a:t>granted by </a:t>
            </a:r>
            <a:r>
              <a:rPr lang="en-US" sz="2400" dirty="0">
                <a:latin typeface="Times New Roman" pitchFamily="18" charset="0"/>
                <a:cs typeface="Times New Roman" pitchFamily="18" charset="0"/>
              </a:rPr>
              <a:t>third parties</a:t>
            </a:r>
            <a:r>
              <a:rPr lang="en-US" sz="2400" dirty="0" smtClean="0">
                <a:latin typeface="Times New Roman" pitchFamily="18" charset="0"/>
                <a:cs typeface="Times New Roman" pitchFamily="18" charset="0"/>
              </a:rPr>
              <a:t>.</a:t>
            </a:r>
          </a:p>
          <a:p>
            <a:pPr>
              <a:buFont typeface="Wingdings" panose="05000000000000000000" pitchFamily="2" charset="2"/>
              <a:buChar char="Ø"/>
            </a:pPr>
            <a:endParaRPr lang="en-US" sz="2400" dirty="0" smtClean="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Examples of private cloud include Eucalyptus </a:t>
            </a: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cloud </a:t>
            </a:r>
            <a:r>
              <a:rPr lang="en-US" sz="2400" dirty="0">
                <a:latin typeface="Times New Roman" pitchFamily="18" charset="0"/>
                <a:cs typeface="Times New Roman" pitchFamily="18" charset="0"/>
              </a:rPr>
              <a:t>computing infrastructure with Ubuntu</a:t>
            </a:r>
          </a:p>
          <a:p>
            <a:pPr marL="0" indent="0">
              <a:buNone/>
            </a:pPr>
            <a:r>
              <a:rPr lang="en-US" sz="2400" dirty="0" smtClean="0">
                <a:latin typeface="Times New Roman" pitchFamily="18" charset="0"/>
                <a:cs typeface="Times New Roman" pitchFamily="18" charset="0"/>
              </a:rPr>
              <a:t>   Server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Elastra</a:t>
            </a:r>
            <a:r>
              <a:rPr lang="en-US" sz="2400" dirty="0">
                <a:latin typeface="Times New Roman" pitchFamily="18" charset="0"/>
                <a:cs typeface="Times New Roman" pitchFamily="18" charset="0"/>
              </a:rPr>
              <a:t> private-cloud, </a:t>
            </a:r>
            <a:r>
              <a:rPr lang="en-US" sz="2400" dirty="0" err="1">
                <a:latin typeface="Times New Roman" pitchFamily="18" charset="0"/>
                <a:cs typeface="Times New Roman" pitchFamily="18" charset="0"/>
              </a:rPr>
              <a:t>Vmware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Microsoft</a:t>
            </a:r>
            <a:r>
              <a:rPr lang="en-US" sz="2400" dirty="0">
                <a:latin typeface="Times New Roman" pitchFamily="18" charset="0"/>
                <a:cs typeface="Times New Roman" pitchFamily="18" charset="0"/>
              </a:rPr>
              <a:t>, etc.</a:t>
            </a:r>
            <a:endParaRPr lang="en-US" sz="2400" dirty="0" smtClean="0">
              <a:latin typeface="Times New Roman" pitchFamily="18" charset="0"/>
              <a:cs typeface="Times New Roman" pitchFamily="18" charset="0"/>
            </a:endParaRPr>
          </a:p>
        </p:txBody>
      </p:sp>
      <p:sp>
        <p:nvSpPr>
          <p:cNvPr id="5" name="Title 1"/>
          <p:cNvSpPr>
            <a:spLocks noGrp="1"/>
          </p:cNvSpPr>
          <p:nvPr>
            <p:ph type="title"/>
          </p:nvPr>
        </p:nvSpPr>
        <p:spPr>
          <a:xfrm>
            <a:off x="174172" y="365126"/>
            <a:ext cx="8763000" cy="1071789"/>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Private Clouds</a:t>
            </a:r>
            <a:endParaRPr lang="en-US" sz="3600" dirty="0">
              <a:solidFill>
                <a:schemeClr val="tx1"/>
              </a:solidFill>
              <a:effectLst/>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38800" y="3206339"/>
            <a:ext cx="3407507" cy="2990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038024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412" y="1066800"/>
            <a:ext cx="8897588" cy="4623934"/>
          </a:xfrm>
        </p:spPr>
        <p:txBody>
          <a:bodyPr>
            <a:noAutofit/>
          </a:bodyPr>
          <a:lstStyle/>
          <a:p>
            <a:pPr>
              <a:buFont typeface="Wingdings" panose="05000000000000000000" pitchFamily="2" charset="2"/>
              <a:buChar char="Ø"/>
            </a:pPr>
            <a:r>
              <a:rPr lang="en-US" sz="2400" dirty="0">
                <a:latin typeface="Times New Roman" pitchFamily="18" charset="0"/>
                <a:cs typeface="Times New Roman" pitchFamily="18" charset="0"/>
              </a:rPr>
              <a:t>The hybrid cloud is a combination of a private and public </a:t>
            </a:r>
            <a:r>
              <a:rPr lang="en-US" sz="2400" dirty="0" smtClean="0">
                <a:latin typeface="Times New Roman" pitchFamily="18" charset="0"/>
                <a:cs typeface="Times New Roman" pitchFamily="18" charset="0"/>
              </a:rPr>
              <a:t>cloud which </a:t>
            </a:r>
            <a:r>
              <a:rPr lang="en-US" sz="2400" dirty="0">
                <a:latin typeface="Times New Roman" pitchFamily="18" charset="0"/>
                <a:cs typeface="Times New Roman" pitchFamily="18" charset="0"/>
              </a:rPr>
              <a:t>is </a:t>
            </a:r>
            <a:r>
              <a:rPr lang="en-US" sz="2400" dirty="0" smtClean="0">
                <a:latin typeface="Times New Roman" pitchFamily="18" charset="0"/>
                <a:cs typeface="Times New Roman" pitchFamily="18" charset="0"/>
              </a:rPr>
              <a:t>mutually </a:t>
            </a:r>
            <a:r>
              <a:rPr lang="en-US" sz="2400" dirty="0">
                <a:latin typeface="Times New Roman" pitchFamily="18" charset="0"/>
                <a:cs typeface="Times New Roman" pitchFamily="18" charset="0"/>
              </a:rPr>
              <a:t>dependent on one another</a:t>
            </a:r>
            <a:r>
              <a:rPr lang="en-US" sz="2400" dirty="0" smtClean="0">
                <a:latin typeface="Times New Roman" pitchFamily="18" charset="0"/>
                <a:cs typeface="Times New Roman" pitchFamily="18" charset="0"/>
              </a:rPr>
              <a:t>.</a:t>
            </a:r>
          </a:p>
          <a:p>
            <a:pPr>
              <a:buFont typeface="Wingdings" panose="05000000000000000000" pitchFamily="2" charset="2"/>
              <a:buChar char="Ø"/>
            </a:pPr>
            <a:r>
              <a:rPr lang="en-US" sz="2400" dirty="0">
                <a:latin typeface="Times New Roman" pitchFamily="18" charset="0"/>
                <a:cs typeface="Times New Roman" pitchFamily="18" charset="0"/>
              </a:rPr>
              <a:t>In this model, cloud users are supplied with </a:t>
            </a:r>
            <a:r>
              <a:rPr lang="en-US" sz="2400" dirty="0" smtClean="0">
                <a:latin typeface="Times New Roman" pitchFamily="18" charset="0"/>
                <a:cs typeface="Times New Roman" pitchFamily="18" charset="0"/>
              </a:rPr>
              <a:t>information </a:t>
            </a:r>
            <a:r>
              <a:rPr lang="en-US" sz="2400" dirty="0">
                <a:latin typeface="Times New Roman" pitchFamily="18" charset="0"/>
                <a:cs typeface="Times New Roman" pitchFamily="18" charset="0"/>
              </a:rPr>
              <a:t>on the public cloud, in spite of the reality that the cloud supplier </a:t>
            </a:r>
            <a:r>
              <a:rPr lang="en-US" sz="2400" dirty="0" smtClean="0">
                <a:latin typeface="Times New Roman" pitchFamily="18" charset="0"/>
                <a:cs typeface="Times New Roman" pitchFamily="18" charset="0"/>
              </a:rPr>
              <a:t>has </a:t>
            </a:r>
            <a:r>
              <a:rPr lang="en-US" sz="2400" dirty="0">
                <a:latin typeface="Times New Roman" pitchFamily="18" charset="0"/>
                <a:cs typeface="Times New Roman" pitchFamily="18" charset="0"/>
              </a:rPr>
              <a:t>to maintain the </a:t>
            </a:r>
            <a:r>
              <a:rPr lang="en-US" sz="2400" dirty="0" smtClean="0">
                <a:latin typeface="Times New Roman" pitchFamily="18" charset="0"/>
                <a:cs typeface="Times New Roman" pitchFamily="18" charset="0"/>
              </a:rPr>
              <a:t>company-significant  services </a:t>
            </a:r>
            <a:r>
              <a:rPr lang="en-US" sz="2400" dirty="0">
                <a:latin typeface="Times New Roman" pitchFamily="18" charset="0"/>
                <a:cs typeface="Times New Roman" pitchFamily="18" charset="0"/>
              </a:rPr>
              <a:t>and information in a few </a:t>
            </a: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instructions</a:t>
            </a:r>
            <a:r>
              <a:rPr lang="en-US" sz="2400" dirty="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p:sp>
        <p:nvSpPr>
          <p:cNvPr id="5" name="Title 1"/>
          <p:cNvSpPr>
            <a:spLocks noGrp="1"/>
          </p:cNvSpPr>
          <p:nvPr>
            <p:ph type="title"/>
          </p:nvPr>
        </p:nvSpPr>
        <p:spPr>
          <a:xfrm>
            <a:off x="174172" y="365127"/>
            <a:ext cx="8763000" cy="625474"/>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Hybrid Clouds</a:t>
            </a:r>
            <a:endParaRPr lang="en-US" sz="3600" dirty="0">
              <a:solidFill>
                <a:schemeClr val="tx1"/>
              </a:solidFill>
              <a:effectLst/>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228111" y="3213575"/>
            <a:ext cx="3785121" cy="3114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906961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9"/>
            <a:ext cx="8897588" cy="4623934"/>
          </a:xfrm>
        </p:spPr>
        <p:txBody>
          <a:bodyPr>
            <a:noAutofit/>
          </a:bodyPr>
          <a:lstStyle/>
          <a:p>
            <a:pPr>
              <a:buFont typeface="Wingdings" panose="05000000000000000000" pitchFamily="2" charset="2"/>
              <a:buChar char="Ø"/>
            </a:pPr>
            <a:r>
              <a:rPr lang="en-US" sz="2400" dirty="0">
                <a:latin typeface="Times New Roman" pitchFamily="18" charset="0"/>
                <a:cs typeface="Times New Roman" pitchFamily="18" charset="0"/>
              </a:rPr>
              <a:t>A community cloud falls between public and private clouds category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The drawback related to </a:t>
            </a:r>
            <a:r>
              <a:rPr lang="en-US" sz="2400" dirty="0" smtClean="0">
                <a:latin typeface="Times New Roman" pitchFamily="18" charset="0"/>
                <a:cs typeface="Times New Roman" pitchFamily="18" charset="0"/>
              </a:rPr>
              <a:t>a community </a:t>
            </a:r>
            <a:r>
              <a:rPr lang="en-US" sz="2400" dirty="0">
                <a:latin typeface="Times New Roman" pitchFamily="18" charset="0"/>
                <a:cs typeface="Times New Roman" pitchFamily="18" charset="0"/>
              </a:rPr>
              <a:t>cloud is that of having costs higher than a public cloud</a:t>
            </a:r>
            <a:r>
              <a:rPr lang="en-US" sz="2400" dirty="0" smtClean="0">
                <a:latin typeface="Times New Roman" pitchFamily="18" charset="0"/>
                <a:cs typeface="Times New Roman" pitchFamily="18" charset="0"/>
              </a:rPr>
              <a:t>.</a:t>
            </a:r>
          </a:p>
          <a:p>
            <a:pPr>
              <a:buNone/>
            </a:pPr>
            <a:endParaRPr lang="en-US" sz="2400" dirty="0" smtClean="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Examples of community </a:t>
            </a:r>
            <a:r>
              <a:rPr lang="en-US" sz="2400" dirty="0" smtClean="0">
                <a:latin typeface="Times New Roman" pitchFamily="18" charset="0"/>
                <a:cs typeface="Times New Roman" pitchFamily="18" charset="0"/>
              </a:rPr>
              <a:t>cloud include </a:t>
            </a:r>
          </a:p>
          <a:p>
            <a:pPr marL="0" indent="0">
              <a:buNone/>
            </a:pPr>
            <a:r>
              <a:rPr lang="en-US" sz="2400" dirty="0" smtClean="0">
                <a:latin typeface="Times New Roman" pitchFamily="18" charset="0"/>
                <a:cs typeface="Times New Roman" pitchFamily="18" charset="0"/>
              </a:rPr>
              <a:t>    Google’s </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Gov</a:t>
            </a:r>
            <a:r>
              <a:rPr lang="en-US" sz="2400" dirty="0">
                <a:latin typeface="Times New Roman" pitchFamily="18" charset="0"/>
                <a:cs typeface="Times New Roman" pitchFamily="18" charset="0"/>
              </a:rPr>
              <a:t> Cloud’, NASA Nebula cloud, </a:t>
            </a: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etc</a:t>
            </a:r>
            <a:r>
              <a:rPr lang="en-US" sz="2400" dirty="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p:txBody>
      </p:sp>
      <p:sp>
        <p:nvSpPr>
          <p:cNvPr id="5" name="Title 1"/>
          <p:cNvSpPr>
            <a:spLocks noGrp="1"/>
          </p:cNvSpPr>
          <p:nvPr>
            <p:ph type="title"/>
          </p:nvPr>
        </p:nvSpPr>
        <p:spPr>
          <a:xfrm>
            <a:off x="174172" y="365126"/>
            <a:ext cx="8763000" cy="1071789"/>
          </a:xfrm>
          <a:solidFill>
            <a:schemeClr val="bg1"/>
          </a:solidFill>
        </p:spPr>
        <p:txBody>
          <a:bodyPr>
            <a:noAutofit/>
          </a:bodyPr>
          <a:lstStyle/>
          <a:p>
            <a:pPr algn="ctr"/>
            <a:r>
              <a:rPr lang="en-US" sz="3600" dirty="0" smtClean="0">
                <a:solidFill>
                  <a:schemeClr val="tx1"/>
                </a:solidFill>
                <a:effectLst/>
                <a:latin typeface="Times New Roman" pitchFamily="18" charset="0"/>
                <a:cs typeface="Times New Roman" pitchFamily="18" charset="0"/>
              </a:rPr>
              <a:t>Community Clouds</a:t>
            </a:r>
            <a:endParaRPr lang="en-US" sz="3600" dirty="0">
              <a:solidFill>
                <a:schemeClr val="tx1"/>
              </a:solidFill>
              <a:effectLst/>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867400" y="2743200"/>
            <a:ext cx="3048047" cy="36219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418532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245291"/>
          </a:xfrm>
        </p:spPr>
        <p:txBody>
          <a:bodyPr>
            <a:normAutofit/>
          </a:bodyPr>
          <a:lstStyle/>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Amazon Web Service (AWS)</a:t>
            </a: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Microsoft Azure</a:t>
            </a: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Google Cloud Platform</a:t>
            </a: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IBM Cloud Services</a:t>
            </a: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Adobe Creative Cloud</a:t>
            </a:r>
          </a:p>
          <a:p>
            <a:pPr>
              <a:buClr>
                <a:schemeClr val="tx1"/>
              </a:buClr>
              <a:buFont typeface="Arial" pitchFamily="34" charset="0"/>
              <a:buChar char="•"/>
            </a:pPr>
            <a:r>
              <a:rPr lang="en-US" sz="2400" b="1" dirty="0" err="1" smtClean="0">
                <a:solidFill>
                  <a:srgbClr val="002060"/>
                </a:solidFill>
                <a:latin typeface="Times New Roman" pitchFamily="18" charset="0"/>
                <a:cs typeface="Times New Roman" pitchFamily="18" charset="0"/>
              </a:rPr>
              <a:t>Kamatera</a:t>
            </a:r>
            <a:endParaRPr lang="en-US" sz="2400" b="1" dirty="0" smtClean="0">
              <a:solidFill>
                <a:srgbClr val="002060"/>
              </a:solidFill>
              <a:latin typeface="Times New Roman" pitchFamily="18" charset="0"/>
              <a:cs typeface="Times New Roman" pitchFamily="18" charset="0"/>
            </a:endParaRP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VMware</a:t>
            </a:r>
          </a:p>
          <a:p>
            <a:pPr>
              <a:buClr>
                <a:schemeClr val="tx1"/>
              </a:buClr>
              <a:buFont typeface="Arial" pitchFamily="34" charset="0"/>
              <a:buChar char="•"/>
            </a:pPr>
            <a:r>
              <a:rPr lang="en-US" sz="2400" b="1" dirty="0" err="1" smtClean="0">
                <a:solidFill>
                  <a:srgbClr val="002060"/>
                </a:solidFill>
                <a:latin typeface="Times New Roman" pitchFamily="18" charset="0"/>
                <a:cs typeface="Times New Roman" pitchFamily="18" charset="0"/>
              </a:rPr>
              <a:t>Rackspace</a:t>
            </a:r>
            <a:endParaRPr lang="en-US" sz="2400" b="1" dirty="0" smtClean="0">
              <a:solidFill>
                <a:srgbClr val="002060"/>
              </a:solidFill>
              <a:latin typeface="Times New Roman" pitchFamily="18" charset="0"/>
              <a:cs typeface="Times New Roman" pitchFamily="18" charset="0"/>
            </a:endParaRP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Red Hat</a:t>
            </a:r>
          </a:p>
          <a:p>
            <a:pPr>
              <a:buClr>
                <a:schemeClr val="tx1"/>
              </a:buClr>
              <a:buFont typeface="Arial" pitchFamily="34" charset="0"/>
              <a:buChar char="•"/>
            </a:pPr>
            <a:r>
              <a:rPr lang="en-US" sz="2400" b="1" dirty="0" err="1" smtClean="0">
                <a:solidFill>
                  <a:srgbClr val="002060"/>
                </a:solidFill>
                <a:latin typeface="Times New Roman" pitchFamily="18" charset="0"/>
                <a:cs typeface="Times New Roman" pitchFamily="18" charset="0"/>
              </a:rPr>
              <a:t>Salesforce</a:t>
            </a:r>
            <a:endParaRPr lang="en-US" sz="2400" b="1" dirty="0" smtClean="0">
              <a:solidFill>
                <a:srgbClr val="002060"/>
              </a:solidFill>
              <a:latin typeface="Times New Roman" pitchFamily="18" charset="0"/>
              <a:cs typeface="Times New Roman" pitchFamily="18" charset="0"/>
            </a:endParaRP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Oracle Cloud</a:t>
            </a:r>
          </a:p>
          <a:p>
            <a:pPr>
              <a:buClr>
                <a:schemeClr val="tx1"/>
              </a:buClr>
              <a:buFont typeface="Arial" pitchFamily="34" charset="0"/>
              <a:buChar char="•"/>
            </a:pPr>
            <a:r>
              <a:rPr lang="en-US" sz="2400" b="1" dirty="0" smtClean="0">
                <a:solidFill>
                  <a:srgbClr val="002060"/>
                </a:solidFill>
                <a:latin typeface="Times New Roman" pitchFamily="18" charset="0"/>
                <a:cs typeface="Times New Roman" pitchFamily="18" charset="0"/>
              </a:rPr>
              <a:t>SAP</a:t>
            </a:r>
          </a:p>
          <a:p>
            <a:endParaRPr lang="en-US" dirty="0"/>
          </a:p>
        </p:txBody>
      </p:sp>
      <p:sp>
        <p:nvSpPr>
          <p:cNvPr id="3" name="Title 2"/>
          <p:cNvSpPr>
            <a:spLocks noGrp="1"/>
          </p:cNvSpPr>
          <p:nvPr>
            <p:ph type="title"/>
          </p:nvPr>
        </p:nvSpPr>
        <p:spPr>
          <a:xfrm>
            <a:off x="457200" y="274638"/>
            <a:ext cx="8229600" cy="563562"/>
          </a:xfrm>
        </p:spPr>
        <p:txBody>
          <a:bodyPr>
            <a:normAutofit fontScale="90000"/>
          </a:bodyPr>
          <a:lstStyle/>
          <a:p>
            <a:pPr algn="ctr"/>
            <a:r>
              <a:rPr lang="en-US" dirty="0" smtClean="0">
                <a:solidFill>
                  <a:schemeClr val="tx1"/>
                </a:solidFill>
                <a:effectLst/>
                <a:latin typeface="Times New Roman" pitchFamily="18" charset="0"/>
                <a:cs typeface="Times New Roman" pitchFamily="18" charset="0"/>
              </a:rPr>
              <a:t>List of Cloud Service Providers</a:t>
            </a:r>
            <a:r>
              <a:rPr lang="en-US" b="0" dirty="0" smtClean="0"/>
              <a:t/>
            </a:r>
            <a:br>
              <a:rPr lang="en-US" b="0" dirty="0" smtClean="0"/>
            </a:b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pture.PNG"/>
          <p:cNvPicPr>
            <a:picLocks noGrp="1" noChangeAspect="1"/>
          </p:cNvPicPr>
          <p:nvPr>
            <p:ph idx="1"/>
          </p:nvPr>
        </p:nvPicPr>
        <p:blipFill>
          <a:blip r:embed="rId2"/>
          <a:stretch>
            <a:fillRect/>
          </a:stretch>
        </p:blipFill>
        <p:spPr>
          <a:xfrm>
            <a:off x="152400" y="838200"/>
            <a:ext cx="8839200" cy="5210400"/>
          </a:xfrm>
        </p:spPr>
      </p:pic>
      <p:sp>
        <p:nvSpPr>
          <p:cNvPr id="3" name="Title 2"/>
          <p:cNvSpPr>
            <a:spLocks noGrp="1"/>
          </p:cNvSpPr>
          <p:nvPr>
            <p:ph type="title"/>
          </p:nvPr>
        </p:nvSpPr>
        <p:spPr>
          <a:xfrm>
            <a:off x="457200" y="274638"/>
            <a:ext cx="8229600" cy="715962"/>
          </a:xfrm>
        </p:spPr>
        <p:txBody>
          <a:bodyPr>
            <a:normAutofit fontScale="90000"/>
          </a:bodyPr>
          <a:lstStyle/>
          <a:p>
            <a:pPr algn="ctr"/>
            <a:r>
              <a:rPr lang="en-US" sz="4000" dirty="0" smtClean="0">
                <a:solidFill>
                  <a:srgbClr val="002060"/>
                </a:solidFill>
                <a:effectLst/>
                <a:latin typeface="Times New Roman" pitchFamily="18" charset="0"/>
                <a:cs typeface="Times New Roman" pitchFamily="18" charset="0"/>
              </a:rPr>
              <a:t>Major Cloud Computing Vendors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787" y="1524000"/>
            <a:ext cx="8933213" cy="4740893"/>
          </a:xfrm>
        </p:spPr>
        <p:txBody>
          <a:bodyPr>
            <a:normAutofit/>
          </a:bodyPr>
          <a:lstStyle/>
          <a:p>
            <a:endParaRPr lang="en-US" dirty="0" smtClean="0">
              <a:latin typeface="Calibri" panose="020F0502020204030204" pitchFamily="34" charset="0"/>
            </a:endParaRPr>
          </a:p>
          <a:p>
            <a:r>
              <a:rPr lang="en-US" dirty="0" smtClean="0">
                <a:solidFill>
                  <a:srgbClr val="002060"/>
                </a:solidFill>
                <a:latin typeface="Times New Roman" pitchFamily="18" charset="0"/>
                <a:cs typeface="Times New Roman" pitchFamily="18" charset="0"/>
              </a:rPr>
              <a:t>Amazon </a:t>
            </a:r>
            <a:r>
              <a:rPr lang="en-US" dirty="0">
                <a:solidFill>
                  <a:srgbClr val="002060"/>
                </a:solidFill>
                <a:latin typeface="Times New Roman" pitchFamily="18" charset="0"/>
                <a:cs typeface="Times New Roman" pitchFamily="18" charset="0"/>
              </a:rPr>
              <a:t>Web </a:t>
            </a:r>
            <a:r>
              <a:rPr lang="en-US" dirty="0" smtClean="0">
                <a:solidFill>
                  <a:srgbClr val="002060"/>
                </a:solidFill>
                <a:latin typeface="Times New Roman" pitchFamily="18" charset="0"/>
                <a:cs typeface="Times New Roman" pitchFamily="18" charset="0"/>
              </a:rPr>
              <a:t>Services—IaaS</a:t>
            </a:r>
          </a:p>
          <a:p>
            <a:r>
              <a:rPr lang="en-US" dirty="0">
                <a:solidFill>
                  <a:srgbClr val="002060"/>
                </a:solidFill>
                <a:latin typeface="Times New Roman" pitchFamily="18" charset="0"/>
                <a:cs typeface="Times New Roman" pitchFamily="18" charset="0"/>
              </a:rPr>
              <a:t>Google—SaaS, </a:t>
            </a:r>
            <a:r>
              <a:rPr lang="en-US" dirty="0" smtClean="0">
                <a:solidFill>
                  <a:srgbClr val="002060"/>
                </a:solidFill>
                <a:latin typeface="Times New Roman" pitchFamily="18" charset="0"/>
                <a:cs typeface="Times New Roman" pitchFamily="18" charset="0"/>
              </a:rPr>
              <a:t>PaaS</a:t>
            </a:r>
          </a:p>
          <a:p>
            <a:r>
              <a:rPr lang="en-US" dirty="0">
                <a:solidFill>
                  <a:srgbClr val="002060"/>
                </a:solidFill>
                <a:latin typeface="Times New Roman" pitchFamily="18" charset="0"/>
                <a:cs typeface="Times New Roman" pitchFamily="18" charset="0"/>
              </a:rPr>
              <a:t>Microsoft Azure Service </a:t>
            </a:r>
            <a:r>
              <a:rPr lang="en-US" dirty="0" smtClean="0">
                <a:solidFill>
                  <a:srgbClr val="002060"/>
                </a:solidFill>
                <a:latin typeface="Times New Roman" pitchFamily="18" charset="0"/>
                <a:cs typeface="Times New Roman" pitchFamily="18" charset="0"/>
              </a:rPr>
              <a:t>Platform—PaaS</a:t>
            </a:r>
          </a:p>
          <a:p>
            <a:r>
              <a:rPr lang="en-US" dirty="0">
                <a:solidFill>
                  <a:srgbClr val="002060"/>
                </a:solidFill>
                <a:latin typeface="Times New Roman" pitchFamily="18" charset="0"/>
                <a:cs typeface="Times New Roman" pitchFamily="18" charset="0"/>
              </a:rPr>
              <a:t>Rackspace—Cloud </a:t>
            </a:r>
            <a:r>
              <a:rPr lang="en-US" dirty="0" smtClean="0">
                <a:solidFill>
                  <a:srgbClr val="002060"/>
                </a:solidFill>
                <a:latin typeface="Times New Roman" pitchFamily="18" charset="0"/>
                <a:cs typeface="Times New Roman" pitchFamily="18" charset="0"/>
              </a:rPr>
              <a:t>Hosting</a:t>
            </a:r>
          </a:p>
          <a:p>
            <a:r>
              <a:rPr lang="en-US" dirty="0">
                <a:solidFill>
                  <a:srgbClr val="002060"/>
                </a:solidFill>
                <a:latin typeface="Times New Roman" pitchFamily="18" charset="0"/>
                <a:cs typeface="Times New Roman" pitchFamily="18" charset="0"/>
              </a:rPr>
              <a:t>Salesforce.com—SaaS, PaaS</a:t>
            </a:r>
          </a:p>
        </p:txBody>
      </p:sp>
      <p:sp>
        <p:nvSpPr>
          <p:cNvPr id="5" name="Title 1"/>
          <p:cNvSpPr>
            <a:spLocks noGrp="1"/>
          </p:cNvSpPr>
          <p:nvPr>
            <p:ph type="title"/>
          </p:nvPr>
        </p:nvSpPr>
        <p:spPr>
          <a:xfrm>
            <a:off x="174172" y="365126"/>
            <a:ext cx="8763000" cy="1071789"/>
          </a:xfrm>
          <a:solidFill>
            <a:schemeClr val="bg1"/>
          </a:solidFill>
        </p:spPr>
        <p:txBody>
          <a:bodyPr>
            <a:normAutofit/>
          </a:bodyPr>
          <a:lstStyle/>
          <a:p>
            <a:pPr algn="ctr"/>
            <a:r>
              <a:rPr lang="en-US" sz="3600" dirty="0" smtClean="0">
                <a:solidFill>
                  <a:schemeClr val="tx1"/>
                </a:solidFill>
                <a:effectLst/>
                <a:latin typeface="Times New Roman" pitchFamily="18" charset="0"/>
                <a:cs typeface="Times New Roman" pitchFamily="18" charset="0"/>
              </a:rPr>
              <a:t>Vendors of Cloud Computing</a:t>
            </a:r>
            <a:endParaRPr lang="en-US" sz="3600" dirty="0">
              <a:solidFill>
                <a:schemeClr val="tx1"/>
              </a:solidFill>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3615967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143000"/>
            <a:ext cx="8458200" cy="4864291"/>
          </a:xfrm>
        </p:spPr>
        <p:txBody>
          <a:bodyPr>
            <a:normAutofit/>
          </a:bodyPr>
          <a:lstStyle/>
          <a:p>
            <a:pPr marL="182880" indent="-182880" algn="just">
              <a:spcBef>
                <a:spcPts val="0"/>
              </a:spcBef>
              <a:buNone/>
            </a:pPr>
            <a:r>
              <a:rPr lang="en-US" sz="2200" b="1" dirty="0" smtClean="0">
                <a:latin typeface="Times New Roman" pitchFamily="18" charset="0"/>
                <a:cs typeface="Times New Roman" pitchFamily="18" charset="0"/>
              </a:rPr>
              <a:t>Definition of cloud by NIST:</a:t>
            </a:r>
          </a:p>
          <a:p>
            <a:pPr marL="182880" indent="-182880" algn="just">
              <a:spcBef>
                <a:spcPts val="0"/>
              </a:spcBef>
              <a:buNone/>
            </a:pPr>
            <a:endParaRPr lang="en-US" sz="2200" dirty="0" smtClean="0">
              <a:latin typeface="Times New Roman" pitchFamily="18" charset="0"/>
              <a:cs typeface="Times New Roman" pitchFamily="18" charset="0"/>
            </a:endParaRPr>
          </a:p>
          <a:p>
            <a:pPr marL="182880" indent="-182880" algn="just">
              <a:spcBef>
                <a:spcPts val="0"/>
              </a:spcBef>
              <a:buClr>
                <a:schemeClr val="tx1"/>
              </a:buClr>
              <a:buNone/>
            </a:pPr>
            <a:r>
              <a:rPr lang="en-US" sz="22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pPr marL="182880" indent="-182880" algn="just">
              <a:spcBef>
                <a:spcPts val="0"/>
              </a:spcBef>
              <a:buClr>
                <a:schemeClr val="tx1"/>
              </a:buClr>
              <a:buNone/>
            </a:pPr>
            <a:endParaRPr lang="en-US" sz="2400" dirty="0" smtClean="0">
              <a:latin typeface="Times New Roman" pitchFamily="18" charset="0"/>
              <a:cs typeface="Times New Roman" pitchFamily="18" charset="0"/>
            </a:endParaRPr>
          </a:p>
          <a:p>
            <a:pPr marL="182880" indent="-182880" algn="just">
              <a:spcBef>
                <a:spcPts val="0"/>
              </a:spcBef>
              <a:buClr>
                <a:schemeClr val="tx1"/>
              </a:buClr>
              <a:buNone/>
            </a:pPr>
            <a:r>
              <a:rPr lang="en-IN" sz="2400" dirty="0" smtClean="0">
                <a:solidFill>
                  <a:srgbClr val="000000"/>
                </a:solidFill>
                <a:latin typeface="Times New Roman" pitchFamily="18" charset="0"/>
                <a:cs typeface="Times New Roman" pitchFamily="18" charset="0"/>
              </a:rPr>
              <a:t>“Cloud computing is a collection of  resources (combination of software and hardware) which is provided  to the user on the pay per use basis over the internet”. </a:t>
            </a:r>
            <a:endParaRPr lang="en-US" sz="2400" dirty="0" smtClean="0">
              <a:latin typeface="Times New Roman" pitchFamily="18" charset="0"/>
              <a:ea typeface="Droid Sans Fallback"/>
              <a:cs typeface="Times New Roman" pitchFamily="18" charset="0"/>
            </a:endParaRPr>
          </a:p>
          <a:p>
            <a:pPr marL="182880" indent="-182880" algn="just">
              <a:spcBef>
                <a:spcPts val="0"/>
              </a:spcBef>
              <a:buClr>
                <a:schemeClr val="tx1"/>
              </a:buClr>
              <a:buNone/>
            </a:pPr>
            <a:endParaRPr lang="en-US" sz="2200" dirty="0" smtClean="0">
              <a:latin typeface="Times New Roman" pitchFamily="18" charset="0"/>
              <a:cs typeface="Times New Roman" pitchFamily="18" charset="0"/>
            </a:endParaRPr>
          </a:p>
          <a:p>
            <a:pPr marL="182880" indent="-182880" algn="just">
              <a:spcBef>
                <a:spcPts val="0"/>
              </a:spcBef>
              <a:buNone/>
            </a:pPr>
            <a:endParaRPr lang="en-US" sz="2200" dirty="0" smtClean="0">
              <a:latin typeface="Times New Roman" pitchFamily="18" charset="0"/>
              <a:cs typeface="Times New Roman" pitchFamily="18" charset="0"/>
            </a:endParaRPr>
          </a:p>
          <a:p>
            <a:pPr marL="182880" indent="-182880" algn="just">
              <a:spcBef>
                <a:spcPts val="0"/>
              </a:spcBef>
              <a:buNone/>
            </a:pPr>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Cloud-definition</a:t>
            </a:r>
            <a:r>
              <a:rPr lang="en-US" sz="3600" dirty="0" smtClean="0">
                <a:latin typeface="Times New Roman" pitchFamily="18" charset="0"/>
                <a:cs typeface="Times New Roman" pitchFamily="18" charset="0"/>
              </a:rPr>
              <a:t> </a:t>
            </a:r>
            <a:endParaRPr lang="en-US" sz="36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169091"/>
          </a:xfrm>
        </p:spPr>
        <p:txBody>
          <a:bodyPr>
            <a:normAutofit/>
          </a:bodyPr>
          <a:lstStyle/>
          <a:p>
            <a:r>
              <a:rPr lang="en-US" sz="2200" dirty="0" smtClean="0">
                <a:latin typeface="Times New Roman" pitchFamily="18" charset="0"/>
                <a:cs typeface="Times New Roman" pitchFamily="18" charset="0"/>
              </a:rPr>
              <a:t>AWS reported that it expects revenue in the annualized rate of $43 billion – and that it enjoyed 29% growth rate.</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The challenge for AWS in its rivalry with the other top cloud vendor, Microsoft Azure, is that Microsoft has historically had a closer relationship with the enterprise. </a:t>
            </a:r>
          </a:p>
          <a:p>
            <a:r>
              <a:rPr lang="en-US" sz="2200" dirty="0" smtClean="0">
                <a:latin typeface="Times New Roman" pitchFamily="18" charset="0"/>
                <a:cs typeface="Times New Roman" pitchFamily="18" charset="0"/>
              </a:rPr>
              <a:t>Yet AWS has largely overcome this advantage by sheer depth and quality of its cloud-based toolset.</a:t>
            </a:r>
          </a:p>
          <a:p>
            <a:pPr>
              <a:buNone/>
            </a:pP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VMware Cloud on AWS is a virtualization technology that allows companies (especially larger, slower moving companies) as bridge from the traditional data center to the public cloud, which is AWS specialty.</a:t>
            </a:r>
          </a:p>
          <a:p>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639762"/>
          </a:xfrm>
        </p:spPr>
        <p:txBody>
          <a:bodyPr>
            <a:normAutofit fontScale="90000"/>
          </a:bodyPr>
          <a:lstStyle/>
          <a:p>
            <a:pPr algn="ctr"/>
            <a:r>
              <a:rPr lang="en-US" sz="3800" dirty="0" smtClean="0">
                <a:solidFill>
                  <a:schemeClr val="tx1"/>
                </a:solidFill>
                <a:effectLst/>
                <a:latin typeface="Times New Roman" pitchFamily="18" charset="0"/>
                <a:cs typeface="Times New Roman" pitchFamily="18" charset="0"/>
              </a:rPr>
              <a:t>Amazon Web Services</a:t>
            </a:r>
            <a:r>
              <a:rPr lang="en-US" b="0" dirty="0" smtClean="0"/>
              <a:t/>
            </a:r>
            <a:br>
              <a:rPr lang="en-US" b="0" dirty="0" smtClean="0"/>
            </a:b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14400"/>
            <a:ext cx="8763000" cy="5092891"/>
          </a:xfrm>
        </p:spPr>
        <p:txBody>
          <a:bodyPr>
            <a:normAutofit/>
          </a:bodyPr>
          <a:lstStyle/>
          <a:p>
            <a:pPr algn="just"/>
            <a:r>
              <a:rPr lang="en-US" sz="2200" dirty="0" smtClean="0">
                <a:latin typeface="Times New Roman" pitchFamily="18" charset="0"/>
                <a:cs typeface="Times New Roman" pitchFamily="18" charset="0"/>
              </a:rPr>
              <a:t>Microsoft’s Azure is number two, but Azure is essentially a head to head competitor with AWS. </a:t>
            </a:r>
          </a:p>
          <a:p>
            <a:pPr algn="just"/>
            <a:r>
              <a:rPr lang="en-US" sz="2200" dirty="0" smtClean="0">
                <a:latin typeface="Times New Roman" pitchFamily="18" charset="0"/>
                <a:cs typeface="Times New Roman" pitchFamily="18" charset="0"/>
              </a:rPr>
              <a:t>Azure is strong in hybrid cloud – a critically important offering for companies with a large data center investment, an expensive facility they need to pair with a remote public cloud.</a:t>
            </a:r>
          </a:p>
          <a:p>
            <a:r>
              <a:rPr lang="en-US" sz="2200" dirty="0" smtClean="0">
                <a:latin typeface="Times New Roman" pitchFamily="18" charset="0"/>
                <a:cs typeface="Times New Roman" pitchFamily="18" charset="0"/>
              </a:rPr>
              <a:t>Azure has a top-notch </a:t>
            </a:r>
            <a:r>
              <a:rPr lang="en-US" sz="2200" dirty="0" err="1" smtClean="0">
                <a:latin typeface="Times New Roman" pitchFamily="18" charset="0"/>
                <a:cs typeface="Times New Roman" pitchFamily="18" charset="0"/>
              </a:rPr>
              <a:t>PaaS</a:t>
            </a:r>
            <a:r>
              <a:rPr lang="en-US" sz="2200" dirty="0" smtClean="0">
                <a:latin typeface="Times New Roman" pitchFamily="18" charset="0"/>
                <a:cs typeface="Times New Roman" pitchFamily="18" charset="0"/>
              </a:rPr>
              <a:t> offering that integrates with its public cloud.</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Azure is well positioned to serve cloud customers as automation and AI become dominant. </a:t>
            </a:r>
          </a:p>
          <a:p>
            <a:r>
              <a:rPr lang="en-US" sz="2200" dirty="0" smtClean="0">
                <a:latin typeface="Times New Roman" pitchFamily="18" charset="0"/>
                <a:cs typeface="Times New Roman" pitchFamily="18" charset="0"/>
              </a:rPr>
              <a:t>Azure Machine Learning is a full-featured production platform, enabling the creation of all manner of customized algorithms and ML solutions.</a:t>
            </a:r>
          </a:p>
          <a:p>
            <a:pPr algn="just"/>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457200"/>
            <a:ext cx="8229600" cy="533400"/>
          </a:xfrm>
        </p:spPr>
        <p:txBody>
          <a:bodyPr>
            <a:noAutofit/>
          </a:bodyPr>
          <a:lstStyle/>
          <a:p>
            <a:pPr algn="ctr"/>
            <a:r>
              <a:rPr lang="en-US" sz="3600" dirty="0" smtClean="0">
                <a:solidFill>
                  <a:schemeClr val="tx1"/>
                </a:solidFill>
                <a:effectLst/>
                <a:latin typeface="Times New Roman" pitchFamily="18" charset="0"/>
                <a:cs typeface="Times New Roman" pitchFamily="18" charset="0"/>
              </a:rPr>
              <a:t>Microsoft Azure</a:t>
            </a:r>
            <a:r>
              <a:rPr lang="en-US" sz="3600" dirty="0" smtClean="0">
                <a:effectLst/>
                <a:latin typeface="Times New Roman" pitchFamily="18" charset="0"/>
                <a:cs typeface="Times New Roman" pitchFamily="18" charset="0"/>
              </a:rPr>
              <a:t/>
            </a:r>
            <a:br>
              <a:rPr lang="en-US" sz="3600" dirty="0" smtClean="0">
                <a:effectLst/>
                <a:latin typeface="Times New Roman" pitchFamily="18" charset="0"/>
                <a:cs typeface="Times New Roman" pitchFamily="18" charset="0"/>
              </a:rPr>
            </a:br>
            <a:endParaRPr lang="en-US" sz="3600" dirty="0">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762000"/>
            <a:ext cx="8610600" cy="5245291"/>
          </a:xfrm>
        </p:spPr>
        <p:txBody>
          <a:bodyPr>
            <a:normAutofit/>
          </a:bodyPr>
          <a:lstStyle/>
          <a:p>
            <a:r>
              <a:rPr lang="en-US" sz="2200" dirty="0" smtClean="0">
                <a:latin typeface="Times New Roman" pitchFamily="18" charset="0"/>
                <a:cs typeface="Times New Roman" pitchFamily="18" charset="0"/>
              </a:rPr>
              <a:t>GCP has a robust </a:t>
            </a:r>
            <a:r>
              <a:rPr lang="en-US" sz="2200" dirty="0" err="1" smtClean="0">
                <a:latin typeface="Times New Roman" pitchFamily="18" charset="0"/>
                <a:cs typeface="Times New Roman" pitchFamily="18" charset="0"/>
              </a:rPr>
              <a:t>IaaS</a:t>
            </a:r>
            <a:r>
              <a:rPr lang="en-US" sz="2200" dirty="0" smtClean="0">
                <a:latin typeface="Times New Roman" pitchFamily="18" charset="0"/>
                <a:cs typeface="Times New Roman" pitchFamily="18" charset="0"/>
              </a:rPr>
              <a:t> offering with a deep technical strength from its dominance in the search market. </a:t>
            </a:r>
          </a:p>
          <a:p>
            <a:r>
              <a:rPr lang="en-US" sz="2200" dirty="0" smtClean="0">
                <a:latin typeface="Times New Roman" pitchFamily="18" charset="0"/>
                <a:cs typeface="Times New Roman" pitchFamily="18" charset="0"/>
              </a:rPr>
              <a:t>Starting with strength in networking and automation, GCP offers arguably the sector’s greatest strength in AI, machine learning and – particularly – data analytics.</a:t>
            </a: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GCP has not been closely aligned with enterprise customers, a situation the company is working to correct. </a:t>
            </a:r>
          </a:p>
          <a:p>
            <a:r>
              <a:rPr lang="en-US" sz="2200" dirty="0" smtClean="0">
                <a:latin typeface="Times New Roman" pitchFamily="18" charset="0"/>
                <a:cs typeface="Times New Roman" pitchFamily="18" charset="0"/>
              </a:rPr>
              <a:t>As such, the move toward </a:t>
            </a:r>
            <a:r>
              <a:rPr lang="en-US" sz="2200" dirty="0" err="1" smtClean="0">
                <a:latin typeface="Times New Roman" pitchFamily="18" charset="0"/>
                <a:cs typeface="Times New Roman" pitchFamily="18" charset="0"/>
              </a:rPr>
              <a:t>multicloud</a:t>
            </a:r>
            <a:r>
              <a:rPr lang="en-US" sz="2200" dirty="0" smtClean="0">
                <a:latin typeface="Times New Roman" pitchFamily="18" charset="0"/>
                <a:cs typeface="Times New Roman" pitchFamily="18" charset="0"/>
              </a:rPr>
              <a:t> is good news for GCP; if it can’t be a company’s primary cloud platform, it will certainly be “one of” a company’s cloud providers. </a:t>
            </a:r>
          </a:p>
          <a:p>
            <a:r>
              <a:rPr lang="en-US" sz="2200" dirty="0" smtClean="0">
                <a:latin typeface="Times New Roman" pitchFamily="18" charset="0"/>
                <a:cs typeface="Times New Roman" pitchFamily="18" charset="0"/>
              </a:rPr>
              <a:t>GCP can then use this foothold to gain greater </a:t>
            </a:r>
            <a:r>
              <a:rPr lang="en-US" sz="2200" dirty="0" err="1" smtClean="0">
                <a:latin typeface="Times New Roman" pitchFamily="18" charset="0"/>
                <a:cs typeface="Times New Roman" pitchFamily="18" charset="0"/>
              </a:rPr>
              <a:t>marketshare</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15962"/>
          </a:xfrm>
        </p:spPr>
        <p:txBody>
          <a:bodyPr>
            <a:normAutofit fontScale="90000"/>
          </a:bodyPr>
          <a:lstStyle/>
          <a:p>
            <a:pPr algn="ctr"/>
            <a:r>
              <a:rPr lang="en-US" sz="4000" dirty="0" smtClean="0">
                <a:solidFill>
                  <a:schemeClr val="tx1"/>
                </a:solidFill>
                <a:effectLst/>
                <a:latin typeface="Times New Roman" pitchFamily="18" charset="0"/>
                <a:cs typeface="Times New Roman" pitchFamily="18" charset="0"/>
              </a:rPr>
              <a:t>Google Cloud Platform</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295400"/>
            <a:ext cx="8933213" cy="4998521"/>
          </a:xfrm>
        </p:spPr>
        <p:txBody>
          <a:bodyPr>
            <a:normAutofit lnSpcReduction="10000"/>
          </a:bodyPr>
          <a:lstStyle/>
          <a:p>
            <a:r>
              <a:rPr lang="en-US" sz="2400" b="1" dirty="0" smtClean="0">
                <a:solidFill>
                  <a:srgbClr val="002060"/>
                </a:solidFill>
                <a:latin typeface="Times New Roman" pitchFamily="18" charset="0"/>
                <a:cs typeface="Times New Roman" pitchFamily="18" charset="0"/>
              </a:rPr>
              <a:t>Availability </a:t>
            </a:r>
            <a:r>
              <a:rPr lang="en-US" sz="2400" b="1" dirty="0">
                <a:solidFill>
                  <a:srgbClr val="002060"/>
                </a:solidFill>
                <a:latin typeface="Times New Roman" pitchFamily="18" charset="0"/>
                <a:cs typeface="Times New Roman" pitchFamily="18" charset="0"/>
              </a:rPr>
              <a:t>of </a:t>
            </a:r>
            <a:r>
              <a:rPr lang="en-US" sz="2400" b="1" dirty="0" smtClean="0">
                <a:solidFill>
                  <a:srgbClr val="002060"/>
                </a:solidFill>
                <a:latin typeface="Times New Roman" pitchFamily="18" charset="0"/>
                <a:cs typeface="Times New Roman" pitchFamily="18" charset="0"/>
              </a:rPr>
              <a:t>Services</a:t>
            </a:r>
          </a:p>
          <a:p>
            <a:r>
              <a:rPr lang="en-US" sz="2400" b="1" dirty="0" smtClean="0">
                <a:solidFill>
                  <a:srgbClr val="002060"/>
                </a:solidFill>
                <a:latin typeface="Times New Roman" pitchFamily="18" charset="0"/>
                <a:cs typeface="Times New Roman" pitchFamily="18" charset="0"/>
              </a:rPr>
              <a:t>Internet Connection</a:t>
            </a:r>
          </a:p>
          <a:p>
            <a:r>
              <a:rPr lang="en-US" sz="2400" b="1" dirty="0" smtClean="0">
                <a:solidFill>
                  <a:srgbClr val="002060"/>
                </a:solidFill>
                <a:latin typeface="Times New Roman" pitchFamily="18" charset="0"/>
                <a:cs typeface="Times New Roman" pitchFamily="18" charset="0"/>
              </a:rPr>
              <a:t>Network Connection Dependency (Low Bandwidth)</a:t>
            </a:r>
          </a:p>
          <a:p>
            <a:r>
              <a:rPr lang="en-US" sz="2400" b="1" dirty="0" smtClean="0">
                <a:solidFill>
                  <a:srgbClr val="002060"/>
                </a:solidFill>
                <a:latin typeface="Times New Roman" pitchFamily="18" charset="0"/>
                <a:cs typeface="Times New Roman" pitchFamily="18" charset="0"/>
              </a:rPr>
              <a:t>Limited Features (Free of cost)</a:t>
            </a:r>
          </a:p>
          <a:p>
            <a:r>
              <a:rPr lang="en-US" sz="2400" b="1" dirty="0" smtClean="0">
                <a:solidFill>
                  <a:srgbClr val="002060"/>
                </a:solidFill>
                <a:latin typeface="Times New Roman" pitchFamily="18" charset="0"/>
                <a:cs typeface="Times New Roman" pitchFamily="18" charset="0"/>
              </a:rPr>
              <a:t>Loss of Control</a:t>
            </a:r>
          </a:p>
          <a:p>
            <a:r>
              <a:rPr lang="en-US" sz="2400" b="1" dirty="0" smtClean="0">
                <a:solidFill>
                  <a:srgbClr val="002060"/>
                </a:solidFill>
                <a:latin typeface="Times New Roman" pitchFamily="18" charset="0"/>
                <a:cs typeface="Times New Roman" pitchFamily="18" charset="0"/>
              </a:rPr>
              <a:t>Latency</a:t>
            </a:r>
          </a:p>
          <a:p>
            <a:r>
              <a:rPr lang="en-US" sz="2400" b="1" dirty="0" smtClean="0">
                <a:solidFill>
                  <a:srgbClr val="002060"/>
                </a:solidFill>
                <a:latin typeface="Times New Roman" pitchFamily="18" charset="0"/>
                <a:cs typeface="Times New Roman" pitchFamily="18" charset="0"/>
              </a:rPr>
              <a:t>Vendor lock-in</a:t>
            </a:r>
          </a:p>
          <a:p>
            <a:r>
              <a:rPr lang="en-US" sz="2400" b="1" dirty="0" smtClean="0">
                <a:solidFill>
                  <a:srgbClr val="002060"/>
                </a:solidFill>
                <a:latin typeface="Times New Roman" pitchFamily="18" charset="0"/>
                <a:cs typeface="Times New Roman" pitchFamily="18" charset="0"/>
              </a:rPr>
              <a:t>Energy Consumption</a:t>
            </a:r>
          </a:p>
          <a:p>
            <a:r>
              <a:rPr lang="en-US" sz="2400" b="1" dirty="0">
                <a:solidFill>
                  <a:srgbClr val="002060"/>
                </a:solidFill>
                <a:latin typeface="Times New Roman" pitchFamily="18" charset="0"/>
                <a:cs typeface="Times New Roman" pitchFamily="18" charset="0"/>
              </a:rPr>
              <a:t>Scaling </a:t>
            </a:r>
            <a:r>
              <a:rPr lang="en-US" sz="2400" b="1" dirty="0" smtClean="0">
                <a:solidFill>
                  <a:srgbClr val="002060"/>
                </a:solidFill>
                <a:latin typeface="Times New Roman" pitchFamily="18" charset="0"/>
                <a:cs typeface="Times New Roman" pitchFamily="18" charset="0"/>
              </a:rPr>
              <a:t>Resources</a:t>
            </a:r>
          </a:p>
          <a:p>
            <a:r>
              <a:rPr lang="en-US" sz="2400" b="1" dirty="0" smtClean="0">
                <a:solidFill>
                  <a:srgbClr val="002060"/>
                </a:solidFill>
                <a:latin typeface="Times New Roman" pitchFamily="18" charset="0"/>
                <a:cs typeface="Times New Roman" pitchFamily="18" charset="0"/>
              </a:rPr>
              <a:t>Security</a:t>
            </a:r>
            <a:endParaRPr lang="en-US" sz="2400" b="1" cap="all" dirty="0" smtClean="0">
              <a:solidFill>
                <a:srgbClr val="002060"/>
              </a:solidFill>
              <a:latin typeface="Times New Roman" pitchFamily="18" charset="0"/>
              <a:cs typeface="Times New Roman" pitchFamily="18" charset="0"/>
            </a:endParaRPr>
          </a:p>
          <a:p>
            <a:r>
              <a:rPr lang="en-US" sz="2400" b="1" dirty="0" smtClean="0">
                <a:solidFill>
                  <a:srgbClr val="002060"/>
                </a:solidFill>
                <a:latin typeface="Times New Roman" pitchFamily="18" charset="0"/>
                <a:cs typeface="Times New Roman" pitchFamily="18" charset="0"/>
              </a:rPr>
              <a:t>Unpredictable Performance</a:t>
            </a:r>
          </a:p>
          <a:p>
            <a:r>
              <a:rPr lang="en-US" sz="2400" b="1" dirty="0" smtClean="0">
                <a:solidFill>
                  <a:srgbClr val="002060"/>
                </a:solidFill>
                <a:latin typeface="Times New Roman" pitchFamily="18" charset="0"/>
                <a:cs typeface="Times New Roman" pitchFamily="18" charset="0"/>
              </a:rPr>
              <a:t>No Technical support Available </a:t>
            </a:r>
            <a:endParaRPr lang="en-US" sz="2400" b="1" dirty="0">
              <a:solidFill>
                <a:srgbClr val="002060"/>
              </a:solidFill>
              <a:latin typeface="Times New Roman" pitchFamily="18" charset="0"/>
              <a:cs typeface="Times New Roman" pitchFamily="18" charset="0"/>
            </a:endParaRPr>
          </a:p>
        </p:txBody>
      </p:sp>
      <p:sp>
        <p:nvSpPr>
          <p:cNvPr id="5" name="Title 1"/>
          <p:cNvSpPr>
            <a:spLocks noGrp="1"/>
          </p:cNvSpPr>
          <p:nvPr>
            <p:ph type="title"/>
          </p:nvPr>
        </p:nvSpPr>
        <p:spPr>
          <a:xfrm>
            <a:off x="174172" y="365127"/>
            <a:ext cx="8763000" cy="854074"/>
          </a:xfrm>
          <a:solidFill>
            <a:schemeClr val="bg1"/>
          </a:solidFill>
        </p:spPr>
        <p:txBody>
          <a:bodyPr>
            <a:normAutofit/>
          </a:bodyPr>
          <a:lstStyle/>
          <a:p>
            <a:pPr algn="ctr"/>
            <a:r>
              <a:rPr lang="en-US" sz="3600" dirty="0" smtClean="0">
                <a:solidFill>
                  <a:schemeClr val="tx1"/>
                </a:solidFill>
                <a:effectLst/>
                <a:latin typeface="Times New Roman" pitchFamily="18" charset="0"/>
                <a:cs typeface="Times New Roman" pitchFamily="18" charset="0"/>
              </a:rPr>
              <a:t>Limitations </a:t>
            </a:r>
            <a:r>
              <a:rPr lang="en-US" sz="3600" dirty="0">
                <a:solidFill>
                  <a:schemeClr val="tx1"/>
                </a:solidFill>
                <a:effectLst/>
                <a:latin typeface="Times New Roman" pitchFamily="18" charset="0"/>
                <a:cs typeface="Times New Roman" pitchFamily="18" charset="0"/>
              </a:rPr>
              <a:t>of Cloud Computing</a:t>
            </a:r>
          </a:p>
        </p:txBody>
      </p:sp>
    </p:spTree>
    <p:extLst>
      <p:ext uri="{BB962C8B-B14F-4D97-AF65-F5344CB8AC3E}">
        <p14:creationId xmlns="" xmlns:p14="http://schemas.microsoft.com/office/powerpoint/2010/main" val="39833789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784" y="1553028"/>
            <a:ext cx="8933213" cy="4740893"/>
          </a:xfrm>
        </p:spPr>
        <p:txBody>
          <a:bodyPr>
            <a:normAutofit/>
          </a:bodyPr>
          <a:lstStyle/>
          <a:p>
            <a:pPr marL="0" indent="0">
              <a:buNone/>
            </a:pPr>
            <a:r>
              <a:rPr lang="en-US" b="1" dirty="0" smtClean="0">
                <a:solidFill>
                  <a:srgbClr val="002060"/>
                </a:solidFill>
                <a:latin typeface="Calibri" panose="020F0502020204030204" pitchFamily="34" charset="0"/>
              </a:rPr>
              <a:t>For </a:t>
            </a:r>
            <a:r>
              <a:rPr lang="en-US" b="1" dirty="0">
                <a:solidFill>
                  <a:srgbClr val="002060"/>
                </a:solidFill>
                <a:latin typeface="Calibri" panose="020F0502020204030204" pitchFamily="34" charset="0"/>
              </a:rPr>
              <a:t>the development of cloud infrastructure, the following are needed:</a:t>
            </a:r>
          </a:p>
          <a:p>
            <a:r>
              <a:rPr lang="en-US" dirty="0" smtClean="0">
                <a:latin typeface="Calibri" panose="020F0502020204030204" pitchFamily="34" charset="0"/>
              </a:rPr>
              <a:t>Understanding </a:t>
            </a:r>
            <a:r>
              <a:rPr lang="en-US" dirty="0">
                <a:latin typeface="Calibri" panose="020F0502020204030204" pitchFamily="34" charset="0"/>
              </a:rPr>
              <a:t>the prevailing conventional data center</a:t>
            </a:r>
          </a:p>
          <a:p>
            <a:r>
              <a:rPr lang="en-US" dirty="0" smtClean="0">
                <a:latin typeface="Calibri" panose="020F0502020204030204" pitchFamily="34" charset="0"/>
              </a:rPr>
              <a:t>Computing </a:t>
            </a:r>
            <a:r>
              <a:rPr lang="en-US" dirty="0">
                <a:latin typeface="Calibri" panose="020F0502020204030204" pitchFamily="34" charset="0"/>
              </a:rPr>
              <a:t>resources that will be virtualized</a:t>
            </a:r>
          </a:p>
          <a:p>
            <a:r>
              <a:rPr lang="en-US" dirty="0" smtClean="0">
                <a:latin typeface="Calibri" panose="020F0502020204030204" pitchFamily="34" charset="0"/>
              </a:rPr>
              <a:t>Installing </a:t>
            </a:r>
            <a:r>
              <a:rPr lang="en-US" dirty="0">
                <a:latin typeface="Calibri" panose="020F0502020204030204" pitchFamily="34" charset="0"/>
              </a:rPr>
              <a:t>service administration devices</a:t>
            </a:r>
          </a:p>
        </p:txBody>
      </p:sp>
      <p:sp>
        <p:nvSpPr>
          <p:cNvPr id="5" name="Title 1"/>
          <p:cNvSpPr>
            <a:spLocks noGrp="1"/>
          </p:cNvSpPr>
          <p:nvPr>
            <p:ph type="title"/>
          </p:nvPr>
        </p:nvSpPr>
        <p:spPr>
          <a:xfrm>
            <a:off x="174172" y="365126"/>
            <a:ext cx="8763000" cy="1071789"/>
          </a:xfrm>
          <a:solidFill>
            <a:schemeClr val="bg1"/>
          </a:solidFill>
        </p:spPr>
        <p:txBody>
          <a:bodyPr>
            <a:normAutofit/>
          </a:bodyPr>
          <a:lstStyle/>
          <a:p>
            <a:pPr algn="ctr"/>
            <a:r>
              <a:rPr lang="en-US" sz="3600" dirty="0" smtClean="0">
                <a:solidFill>
                  <a:schemeClr val="tx1"/>
                </a:solidFill>
                <a:effectLst/>
                <a:latin typeface="Times New Roman" pitchFamily="18" charset="0"/>
                <a:cs typeface="Times New Roman" pitchFamily="18" charset="0"/>
              </a:rPr>
              <a:t>How to develop Cloud </a:t>
            </a:r>
            <a:r>
              <a:rPr lang="en-US" sz="3600" dirty="0">
                <a:solidFill>
                  <a:schemeClr val="tx1"/>
                </a:solidFill>
                <a:effectLst/>
                <a:latin typeface="Times New Roman" pitchFamily="18" charset="0"/>
                <a:cs typeface="Times New Roman" pitchFamily="18" charset="0"/>
              </a:rPr>
              <a:t>Computing</a:t>
            </a:r>
          </a:p>
        </p:txBody>
      </p:sp>
    </p:spTree>
    <p:extLst>
      <p:ext uri="{BB962C8B-B14F-4D97-AF65-F5344CB8AC3E}">
        <p14:creationId xmlns="" xmlns:p14="http://schemas.microsoft.com/office/powerpoint/2010/main" val="821462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787" y="1219200"/>
            <a:ext cx="8933213" cy="4740893"/>
          </a:xfrm>
        </p:spPr>
        <p:txBody>
          <a:bodyPr>
            <a:normAutofit lnSpcReduction="10000"/>
          </a:bodyPr>
          <a:lstStyle/>
          <a:p>
            <a:endParaRPr lang="en-US" b="1" dirty="0" smtClean="0">
              <a:latin typeface="Calibri" panose="020F0502020204030204" pitchFamily="34" charset="0"/>
            </a:endParaRPr>
          </a:p>
          <a:p>
            <a:r>
              <a:rPr lang="en-US" b="1" dirty="0" smtClean="0">
                <a:solidFill>
                  <a:srgbClr val="002060"/>
                </a:solidFill>
                <a:latin typeface="Calibri" panose="020F0502020204030204" pitchFamily="34" charset="0"/>
              </a:rPr>
              <a:t>Application</a:t>
            </a:r>
            <a:r>
              <a:rPr lang="en-US" b="1" dirty="0" smtClean="0">
                <a:latin typeface="Calibri" panose="020F0502020204030204" pitchFamily="34" charset="0"/>
              </a:rPr>
              <a:t> </a:t>
            </a:r>
            <a:r>
              <a:rPr lang="en-US" dirty="0">
                <a:latin typeface="Calibri" panose="020F0502020204030204" pitchFamily="34" charset="0"/>
              </a:rPr>
              <a:t>Program employed to carry out numerous computing functions. It may be an </a:t>
            </a:r>
            <a:r>
              <a:rPr lang="en-US" dirty="0" smtClean="0">
                <a:latin typeface="Calibri" panose="020F0502020204030204" pitchFamily="34" charset="0"/>
              </a:rPr>
              <a:t>operating system</a:t>
            </a:r>
            <a:r>
              <a:rPr lang="en-US" dirty="0">
                <a:latin typeface="Calibri" panose="020F0502020204030204" pitchFamily="34" charset="0"/>
              </a:rPr>
              <a:t>, DBMS, and many more.</a:t>
            </a:r>
          </a:p>
          <a:p>
            <a:r>
              <a:rPr lang="en-US" b="1" dirty="0">
                <a:solidFill>
                  <a:srgbClr val="002060"/>
                </a:solidFill>
                <a:latin typeface="Calibri" panose="020F0502020204030204" pitchFamily="34" charset="0"/>
              </a:rPr>
              <a:t>DBMS</a:t>
            </a:r>
            <a:r>
              <a:rPr lang="en-US" b="1" dirty="0">
                <a:latin typeface="Calibri" panose="020F0502020204030204" pitchFamily="34" charset="0"/>
              </a:rPr>
              <a:t> </a:t>
            </a:r>
            <a:r>
              <a:rPr lang="en-US" dirty="0">
                <a:latin typeface="Calibri" panose="020F0502020204030204" pitchFamily="34" charset="0"/>
              </a:rPr>
              <a:t>It is an administration system which offers the ability to save or get data from rationally </a:t>
            </a:r>
            <a:r>
              <a:rPr lang="en-US" dirty="0" smtClean="0">
                <a:latin typeface="Calibri" panose="020F0502020204030204" pitchFamily="34" charset="0"/>
              </a:rPr>
              <a:t>prepared tables</a:t>
            </a:r>
            <a:r>
              <a:rPr lang="en-US" dirty="0">
                <a:latin typeface="Calibri" panose="020F0502020204030204" pitchFamily="34" charset="0"/>
              </a:rPr>
              <a:t>.</a:t>
            </a:r>
          </a:p>
          <a:p>
            <a:r>
              <a:rPr lang="en-US" b="1" dirty="0">
                <a:solidFill>
                  <a:srgbClr val="002060"/>
                </a:solidFill>
                <a:latin typeface="Calibri" panose="020F0502020204030204" pitchFamily="34" charset="0"/>
              </a:rPr>
              <a:t>Compute </a:t>
            </a:r>
            <a:r>
              <a:rPr lang="en-US" dirty="0">
                <a:latin typeface="Calibri" panose="020F0502020204030204" pitchFamily="34" charset="0"/>
              </a:rPr>
              <a:t>Resources which work numerous applications using various </a:t>
            </a:r>
            <a:r>
              <a:rPr lang="en-US" dirty="0" smtClean="0">
                <a:latin typeface="Calibri" panose="020F0502020204030204" pitchFamily="34" charset="0"/>
              </a:rPr>
              <a:t>elements.</a:t>
            </a:r>
          </a:p>
          <a:p>
            <a:r>
              <a:rPr lang="en-US" b="1" dirty="0">
                <a:solidFill>
                  <a:srgbClr val="002060"/>
                </a:solidFill>
                <a:latin typeface="Calibri" panose="020F0502020204030204" pitchFamily="34" charset="0"/>
              </a:rPr>
              <a:t>Storage</a:t>
            </a:r>
            <a:r>
              <a:rPr lang="en-US" b="1" dirty="0">
                <a:solidFill>
                  <a:srgbClr val="FFFF00"/>
                </a:solidFill>
                <a:latin typeface="Calibri" panose="020F0502020204030204" pitchFamily="34" charset="0"/>
              </a:rPr>
              <a:t> </a:t>
            </a:r>
            <a:r>
              <a:rPr lang="en-US" dirty="0">
                <a:latin typeface="Calibri" panose="020F0502020204030204" pitchFamily="34" charset="0"/>
              </a:rPr>
              <a:t>This is used to save data for often </a:t>
            </a:r>
            <a:r>
              <a:rPr lang="en-US" dirty="0" smtClean="0">
                <a:latin typeface="Calibri" panose="020F0502020204030204" pitchFamily="34" charset="0"/>
              </a:rPr>
              <a:t>use.</a:t>
            </a:r>
            <a:endParaRPr lang="en-US" dirty="0">
              <a:latin typeface="Calibri" panose="020F0502020204030204" pitchFamily="34" charset="0"/>
            </a:endParaRPr>
          </a:p>
          <a:p>
            <a:r>
              <a:rPr lang="en-US" b="1" dirty="0">
                <a:solidFill>
                  <a:srgbClr val="002060"/>
                </a:solidFill>
                <a:latin typeface="Calibri" panose="020F0502020204030204" pitchFamily="34" charset="0"/>
              </a:rPr>
              <a:t>Network</a:t>
            </a:r>
            <a:r>
              <a:rPr lang="en-US" b="1" dirty="0">
                <a:latin typeface="Calibri" panose="020F0502020204030204" pitchFamily="34" charset="0"/>
              </a:rPr>
              <a:t> </a:t>
            </a:r>
            <a:r>
              <a:rPr lang="en-US" dirty="0">
                <a:latin typeface="Calibri" panose="020F0502020204030204" pitchFamily="34" charset="0"/>
              </a:rPr>
              <a:t>It is the ability to communicate among systems. It assists us to share data and resources.</a:t>
            </a:r>
          </a:p>
        </p:txBody>
      </p:sp>
      <p:sp>
        <p:nvSpPr>
          <p:cNvPr id="4" name="Footer Placeholder 3"/>
          <p:cNvSpPr>
            <a:spLocks noGrp="1"/>
          </p:cNvSpPr>
          <p:nvPr>
            <p:ph type="ftr" sz="quarter" idx="11"/>
          </p:nvPr>
        </p:nvSpPr>
        <p:spPr>
          <a:xfrm>
            <a:off x="2401458" y="6284661"/>
            <a:ext cx="4745736" cy="365125"/>
          </a:xfrm>
        </p:spPr>
        <p:txBody>
          <a:bodyPr/>
          <a:lstStyle/>
          <a:p>
            <a:pPr algn="ctr"/>
            <a:r>
              <a:rPr lang="en-US" sz="1200" dirty="0">
                <a:latin typeface="Calibri" panose="020F0502020204030204" pitchFamily="34" charset="0"/>
                <a:cs typeface="Calibri" panose="020F0502020204030204" pitchFamily="34" charset="0"/>
              </a:rPr>
              <a:t>© Oxford University Press 2018. All rights reserved</a:t>
            </a:r>
          </a:p>
        </p:txBody>
      </p:sp>
      <p:sp>
        <p:nvSpPr>
          <p:cNvPr id="5" name="Title 1"/>
          <p:cNvSpPr>
            <a:spLocks noGrp="1"/>
          </p:cNvSpPr>
          <p:nvPr>
            <p:ph type="title"/>
          </p:nvPr>
        </p:nvSpPr>
        <p:spPr>
          <a:xfrm>
            <a:off x="174172" y="365127"/>
            <a:ext cx="8763000" cy="854074"/>
          </a:xfrm>
          <a:solidFill>
            <a:schemeClr val="bg1"/>
          </a:solidFill>
        </p:spPr>
        <p:txBody>
          <a:bodyPr>
            <a:normAutofit fontScale="90000"/>
          </a:bodyPr>
          <a:lstStyle/>
          <a:p>
            <a:pPr algn="ctr"/>
            <a:r>
              <a:rPr lang="en-US" sz="3600" dirty="0">
                <a:solidFill>
                  <a:schemeClr val="tx1"/>
                </a:solidFill>
                <a:effectLst/>
                <a:latin typeface="Times New Roman" pitchFamily="18" charset="0"/>
                <a:cs typeface="Times New Roman" pitchFamily="18" charset="0"/>
              </a:rPr>
              <a:t>Core Components of Traditional Data Centers</a:t>
            </a:r>
          </a:p>
        </p:txBody>
      </p:sp>
    </p:spTree>
    <p:extLst>
      <p:ext uri="{BB962C8B-B14F-4D97-AF65-F5344CB8AC3E}">
        <p14:creationId xmlns="" xmlns:p14="http://schemas.microsoft.com/office/powerpoint/2010/main" val="34420087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169091"/>
          </a:xfrm>
        </p:spPr>
        <p:txBody>
          <a:bodyPr>
            <a:normAutofit/>
          </a:bodyPr>
          <a:lstStyle/>
          <a:p>
            <a:pPr>
              <a:buNone/>
            </a:pPr>
            <a:endParaRPr lang="en-US" sz="4000" b="1" dirty="0" smtClean="0">
              <a:latin typeface="Times New Roman" pitchFamily="18" charset="0"/>
              <a:cs typeface="Times New Roman" pitchFamily="18" charset="0"/>
            </a:endParaRPr>
          </a:p>
          <a:p>
            <a:pPr>
              <a:buNone/>
            </a:pPr>
            <a:endParaRPr lang="en-US" sz="4000" b="1" dirty="0" smtClean="0">
              <a:latin typeface="Times New Roman" pitchFamily="18" charset="0"/>
              <a:cs typeface="Times New Roman" pitchFamily="18" charset="0"/>
            </a:endParaRPr>
          </a:p>
          <a:p>
            <a:pPr>
              <a:buNone/>
            </a:pPr>
            <a:r>
              <a:rPr lang="en-US" sz="4000" b="1" dirty="0" smtClean="0">
                <a:latin typeface="Times New Roman" pitchFamily="18" charset="0"/>
                <a:cs typeface="Times New Roman" pitchFamily="18" charset="0"/>
              </a:rPr>
              <a:t>Eucalyptus, Nimbus &amp; </a:t>
            </a:r>
            <a:r>
              <a:rPr lang="en-US" sz="4000" b="1" dirty="0" err="1" smtClean="0">
                <a:latin typeface="Times New Roman" pitchFamily="18" charset="0"/>
                <a:cs typeface="Times New Roman" pitchFamily="18" charset="0"/>
              </a:rPr>
              <a:t>OpenNebula</a:t>
            </a:r>
            <a:endParaRPr lang="en-US" sz="4000" b="1" dirty="0">
              <a:latin typeface="Times New Roman" pitchFamily="18" charset="0"/>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533400"/>
            <a:ext cx="8686800" cy="5473891"/>
          </a:xfrm>
        </p:spPr>
        <p:txBody>
          <a:bodyPr>
            <a:normAutofit/>
          </a:bodyPr>
          <a:lstStyle/>
          <a:p>
            <a:pPr>
              <a:buClr>
                <a:schemeClr val="tx1"/>
              </a:buClr>
              <a:buFont typeface="Arial" pitchFamily="34" charset="0"/>
              <a:buChar char="•"/>
            </a:pPr>
            <a:r>
              <a:rPr lang="en-US" sz="2200" dirty="0" smtClean="0">
                <a:latin typeface="Times New Roman" pitchFamily="18" charset="0"/>
                <a:cs typeface="Times New Roman" pitchFamily="18" charset="0"/>
              </a:rPr>
              <a:t>Eucalyptus, Nimbus &amp; </a:t>
            </a: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are major Open-Source Cloud-Computing Software Platforms.</a:t>
            </a:r>
          </a:p>
          <a:p>
            <a:pPr>
              <a:buClr>
                <a:schemeClr val="tx1"/>
              </a:buClr>
              <a:buFont typeface="Arial" pitchFamily="34" charset="0"/>
              <a:buChar char="•"/>
            </a:pPr>
            <a:r>
              <a:rPr lang="en-US" sz="2200" dirty="0" smtClean="0">
                <a:latin typeface="Times New Roman" pitchFamily="18" charset="0"/>
                <a:cs typeface="Times New Roman" pitchFamily="18" charset="0"/>
              </a:rPr>
              <a:t>Manage the provisioning of virtual machines for a cloud providing </a:t>
            </a:r>
            <a:r>
              <a:rPr lang="en-US" sz="2200" dirty="0" err="1" smtClean="0">
                <a:latin typeface="Times New Roman" pitchFamily="18" charset="0"/>
                <a:cs typeface="Times New Roman" pitchFamily="18" charset="0"/>
              </a:rPr>
              <a:t>IaaS</a:t>
            </a:r>
            <a:r>
              <a:rPr lang="en-US" sz="2200" dirty="0" smtClean="0">
                <a:latin typeface="Times New Roman" pitchFamily="18" charset="0"/>
                <a:cs typeface="Times New Roman" pitchFamily="18" charset="0"/>
              </a:rPr>
              <a:t>.</a:t>
            </a:r>
          </a:p>
          <a:p>
            <a:pPr>
              <a:buClr>
                <a:schemeClr val="tx1"/>
              </a:buClr>
              <a:buNone/>
            </a:pPr>
            <a:endParaRPr lang="en-US" sz="2200" dirty="0" smtClean="0">
              <a:latin typeface="Times New Roman" pitchFamily="18" charset="0"/>
              <a:cs typeface="Times New Roman" pitchFamily="18" charset="0"/>
            </a:endParaRPr>
          </a:p>
          <a:p>
            <a:pPr>
              <a:buClr>
                <a:schemeClr val="tx1"/>
              </a:buClr>
              <a:buFont typeface="Arial" pitchFamily="34" charset="0"/>
              <a:buChar char="•"/>
            </a:pPr>
            <a:r>
              <a:rPr lang="en-US" sz="2200" dirty="0" smtClean="0">
                <a:latin typeface="Times New Roman" pitchFamily="18" charset="0"/>
                <a:cs typeface="Times New Roman" pitchFamily="18" charset="0"/>
              </a:rPr>
              <a:t>Commercial cloud services charge, by the hour, for CPU time.</a:t>
            </a:r>
          </a:p>
          <a:p>
            <a:pPr>
              <a:buClr>
                <a:schemeClr val="tx1"/>
              </a:buClr>
              <a:buFont typeface="Arial" pitchFamily="34" charset="0"/>
              <a:buChar char="•"/>
            </a:pPr>
            <a:r>
              <a:rPr lang="en-US" sz="2200" dirty="0" smtClean="0">
                <a:latin typeface="Times New Roman" pitchFamily="18" charset="0"/>
                <a:cs typeface="Times New Roman" pitchFamily="18" charset="0"/>
              </a:rPr>
              <a:t>It might be more cost effective for the organization to purchase hardware to create its own private cloud.</a:t>
            </a:r>
          </a:p>
          <a:p>
            <a:pPr>
              <a:buClr>
                <a:schemeClr val="tx1"/>
              </a:buClr>
              <a:buFont typeface="Arial" pitchFamily="34" charset="0"/>
              <a:buChar char="•"/>
            </a:pPr>
            <a:endParaRPr lang="en-US" sz="2200" dirty="0" smtClean="0">
              <a:latin typeface="Times New Roman" pitchFamily="18" charset="0"/>
              <a:cs typeface="Times New Roman" pitchFamily="18" charset="0"/>
            </a:endParaRPr>
          </a:p>
          <a:p>
            <a:pPr>
              <a:buClr>
                <a:schemeClr val="tx1"/>
              </a:buClr>
              <a:buFont typeface="Arial" pitchFamily="34" charset="0"/>
              <a:buChar char="•"/>
            </a:pPr>
            <a:r>
              <a:rPr lang="en-US" sz="2200" dirty="0" smtClean="0">
                <a:latin typeface="Times New Roman" pitchFamily="18" charset="0"/>
                <a:cs typeface="Times New Roman" pitchFamily="18" charset="0"/>
              </a:rPr>
              <a:t>These software products are designed to allow an organization to set up a private group of machines as their own cloud.</a:t>
            </a:r>
          </a:p>
          <a:p>
            <a:pPr>
              <a:buClr>
                <a:schemeClr val="tx1"/>
              </a:buClr>
              <a:buNone/>
            </a:pPr>
            <a:endParaRPr lang="en-US" sz="2200" dirty="0" smtClean="0">
              <a:latin typeface="Times New Roman" pitchFamily="18" charset="0"/>
              <a:cs typeface="Times New Roman" pitchFamily="18" charset="0"/>
            </a:endParaRPr>
          </a:p>
          <a:p>
            <a:pPr>
              <a:buClr>
                <a:schemeClr val="tx1"/>
              </a:buClr>
              <a:buFont typeface="Arial" pitchFamily="34" charset="0"/>
              <a:buChar char="•"/>
            </a:pPr>
            <a:r>
              <a:rPr lang="en-US" sz="2200" dirty="0" smtClean="0">
                <a:latin typeface="Times New Roman" pitchFamily="18" charset="0"/>
                <a:cs typeface="Times New Roman" pitchFamily="18" charset="0"/>
              </a:rPr>
              <a:t>These three frameworks represent three different points of interest in the design space of this particular type of open source cloud.</a:t>
            </a:r>
            <a:endParaRPr lang="en-US" sz="2200" dirty="0">
              <a:latin typeface="Times New Roman" pitchFamily="18" charset="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685800"/>
            <a:ext cx="8763000" cy="5321491"/>
          </a:xfrm>
        </p:spPr>
        <p:txBody>
          <a:bodyPr>
            <a:normAutofit/>
          </a:bodyPr>
          <a:lstStyle/>
          <a:p>
            <a:pPr>
              <a:buNone/>
            </a:pPr>
            <a:endParaRPr lang="en-US" dirty="0" smtClean="0"/>
          </a:p>
          <a:p>
            <a:pPr algn="just">
              <a:buFont typeface="Arial" pitchFamily="34" charset="0"/>
              <a:buChar char="•"/>
            </a:pPr>
            <a:r>
              <a:rPr lang="en-US" sz="2400" dirty="0" smtClean="0">
                <a:latin typeface="Times New Roman" pitchFamily="18" charset="0"/>
                <a:cs typeface="Times New Roman" pitchFamily="18" charset="0"/>
              </a:rPr>
              <a:t>We will discuss how these software frameworks act as managers that stand in the middle of a number of other software components.</a:t>
            </a:r>
          </a:p>
          <a:p>
            <a:pPr algn="just">
              <a:buFont typeface="Arial" pitchFamily="34" charset="0"/>
              <a:buChar char="•"/>
            </a:pPr>
            <a:endParaRPr lang="en-US" sz="2400" dirty="0" smtClean="0">
              <a:latin typeface="Times New Roman" pitchFamily="18" charset="0"/>
              <a:cs typeface="Times New Roman" pitchFamily="18" charset="0"/>
            </a:endParaRPr>
          </a:p>
          <a:p>
            <a:pPr algn="just">
              <a:buFont typeface="Arial" pitchFamily="34" charset="0"/>
              <a:buChar char="•"/>
            </a:pPr>
            <a:r>
              <a:rPr lang="en-US" sz="2400" dirty="0" smtClean="0">
                <a:latin typeface="Times New Roman" pitchFamily="18" charset="0"/>
                <a:cs typeface="Times New Roman" pitchFamily="18" charset="0"/>
              </a:rPr>
              <a:t>We will analyze how core decisions in the basic architecture and overall structure of Eucalyptus, Nimbus and </a:t>
            </a:r>
            <a:r>
              <a:rPr lang="en-US" sz="2400" dirty="0" err="1" smtClean="0">
                <a:latin typeface="Times New Roman" pitchFamily="18" charset="0"/>
                <a:cs typeface="Times New Roman" pitchFamily="18" charset="0"/>
              </a:rPr>
              <a:t>OpenNebula</a:t>
            </a:r>
            <a:r>
              <a:rPr lang="en-US" sz="2400" dirty="0" smtClean="0">
                <a:latin typeface="Times New Roman" pitchFamily="18" charset="0"/>
                <a:cs typeface="Times New Roman" pitchFamily="18" charset="0"/>
              </a:rPr>
              <a:t> impact the kind of settings and applications for which each framework is most suitable.</a:t>
            </a:r>
          </a:p>
          <a:p>
            <a:pPr algn="just">
              <a:buFont typeface="Arial" pitchFamily="34" charset="0"/>
              <a:buChar char="•"/>
            </a:pPr>
            <a:endParaRPr lang="en-US" sz="2400" dirty="0" smtClean="0">
              <a:latin typeface="Times New Roman" pitchFamily="18" charset="0"/>
              <a:cs typeface="Times New Roman" pitchFamily="18" charset="0"/>
            </a:endParaRPr>
          </a:p>
          <a:p>
            <a:pPr algn="just">
              <a:buFont typeface="Arial" pitchFamily="34" charset="0"/>
              <a:buChar char="•"/>
            </a:pPr>
            <a:r>
              <a:rPr lang="en-US" sz="2400" dirty="0" smtClean="0">
                <a:latin typeface="Times New Roman" pitchFamily="18" charset="0"/>
                <a:cs typeface="Times New Roman" pitchFamily="18" charset="0"/>
              </a:rPr>
              <a:t> We will identify several opportunities for improving these software stacks by identifying some of the challenges that are common to all three.</a:t>
            </a:r>
            <a:endParaRPr lang="en-US" sz="24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15962"/>
          </a:xfrm>
        </p:spPr>
        <p:txBody>
          <a:bodyPr>
            <a:normAutofit fontScale="90000"/>
          </a:bodyPr>
          <a:lstStyle/>
          <a:p>
            <a:pPr algn="ctr"/>
            <a:r>
              <a:rPr lang="en-US" dirty="0" smtClean="0">
                <a:solidFill>
                  <a:schemeClr val="tx1"/>
                </a:solidFill>
                <a:effectLst/>
                <a:latin typeface="Times New Roman" pitchFamily="18" charset="0"/>
                <a:cs typeface="Times New Roman" pitchFamily="18" charset="0"/>
              </a:rPr>
              <a:t>Analysis</a:t>
            </a:r>
            <a:r>
              <a:rPr lang="en-US" dirty="0" smtClean="0"/>
              <a:t/>
            </a:r>
            <a:br>
              <a:rPr lang="en-US" dirty="0" smtClean="0"/>
            </a:b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ohit\Desktop\NIT Jalandhar\Cloud computing (CSE 2017-21)\Capture11.PNG"/>
          <p:cNvPicPr>
            <a:picLocks noGrp="1" noChangeAspect="1" noChangeArrowheads="1"/>
          </p:cNvPicPr>
          <p:nvPr>
            <p:ph idx="1"/>
          </p:nvPr>
        </p:nvPicPr>
        <p:blipFill>
          <a:blip r:embed="rId2"/>
          <a:srcRect/>
          <a:stretch>
            <a:fillRect/>
          </a:stretch>
        </p:blipFill>
        <p:spPr bwMode="auto">
          <a:xfrm>
            <a:off x="0" y="0"/>
            <a:ext cx="9144000" cy="60198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7"/>
          <p:cNvSpPr>
            <a:spLocks noGrp="1"/>
          </p:cNvSpPr>
          <p:nvPr>
            <p:ph idx="1"/>
          </p:nvPr>
        </p:nvSpPr>
        <p:spPr/>
        <p:txBody>
          <a:bodyPr>
            <a:normAutofit/>
          </a:bodyPr>
          <a:lstStyle/>
          <a:p>
            <a:pPr marL="91440" indent="0" algn="just">
              <a:spcBef>
                <a:spcPts val="600"/>
              </a:spcBef>
              <a:spcAft>
                <a:spcPts val="600"/>
              </a:spcAft>
              <a:buClrTx/>
              <a:buFont typeface="Arial" pitchFamily="34" charset="0"/>
              <a:buChar char="•"/>
              <a:defRPr/>
            </a:pPr>
            <a:r>
              <a:rPr lang="en-US" sz="2800" dirty="0" smtClean="0">
                <a:latin typeface="Times New Roman" pitchFamily="18" charset="0"/>
                <a:ea typeface="Droid Sans Fallback"/>
                <a:cs typeface="Times New Roman" pitchFamily="18" charset="0"/>
              </a:rPr>
              <a:t>“Cloud computing is the on-demand delivery of computing as a service where you pay only for the service you used”.</a:t>
            </a:r>
          </a:p>
          <a:p>
            <a:pPr marL="91440" indent="0" algn="just">
              <a:spcBef>
                <a:spcPts val="600"/>
              </a:spcBef>
              <a:spcAft>
                <a:spcPts val="600"/>
              </a:spcAft>
              <a:buClrTx/>
              <a:defRPr/>
            </a:pPr>
            <a:endParaRPr lang="en-US" sz="2800" dirty="0" smtClean="0">
              <a:latin typeface="Times New Roman" pitchFamily="18" charset="0"/>
              <a:ea typeface="Droid Sans Fallback"/>
              <a:cs typeface="Times New Roman" pitchFamily="18" charset="0"/>
            </a:endParaRPr>
          </a:p>
          <a:p>
            <a:pPr marL="91440" indent="0" algn="just">
              <a:spcBef>
                <a:spcPts val="600"/>
              </a:spcBef>
              <a:spcAft>
                <a:spcPts val="600"/>
              </a:spcAft>
              <a:buClrTx/>
              <a:buFont typeface="Arial" pitchFamily="34" charset="0"/>
              <a:buChar char="•"/>
              <a:defRPr/>
            </a:pPr>
            <a:r>
              <a:rPr lang="en-US" sz="2800" dirty="0" smtClean="0">
                <a:latin typeface="Times New Roman" pitchFamily="18" charset="0"/>
                <a:ea typeface="Droid Sans Fallback"/>
                <a:cs typeface="Times New Roman" pitchFamily="18" charset="0"/>
              </a:rPr>
              <a:t>  “The hardware and software services are available to general public, corporations and business market etc”</a:t>
            </a:r>
            <a:endParaRPr lang="en-US" sz="2800" dirty="0" smtClean="0">
              <a:latin typeface="Sylfaen" pitchFamily="18" charset="0"/>
            </a:endParaRPr>
          </a:p>
        </p:txBody>
      </p:sp>
      <p:sp>
        <p:nvSpPr>
          <p:cNvPr id="6146" name="Title 6"/>
          <p:cNvSpPr>
            <a:spLocks noGrp="1"/>
          </p:cNvSpPr>
          <p:nvPr>
            <p:ph type="title"/>
          </p:nvPr>
        </p:nvSpPr>
        <p:spPr>
          <a:xfrm>
            <a:off x="457200" y="274638"/>
            <a:ext cx="8229600" cy="9445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Continue..</a:t>
            </a:r>
          </a:p>
        </p:txBody>
      </p:sp>
    </p:spTree>
    <p:extLst>
      <p:ext uri="{BB962C8B-B14F-4D97-AF65-F5344CB8AC3E}">
        <p14:creationId xmlns:p14="http://schemas.microsoft.com/office/powerpoint/2010/main" xmlns="" val="16607961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228600"/>
            <a:ext cx="8839200" cy="5778691"/>
          </a:xfrm>
        </p:spPr>
        <p:txBody>
          <a:bodyPr>
            <a:normAutofit/>
          </a:bodyPr>
          <a:lstStyle/>
          <a:p>
            <a:pPr>
              <a:buClrTx/>
              <a:buFont typeface="Arial" pitchFamily="34" charset="0"/>
              <a:buChar char="•"/>
            </a:pPr>
            <a:r>
              <a:rPr lang="en-US" sz="2400" dirty="0" smtClean="0">
                <a:latin typeface="Times New Roman" pitchFamily="18" charset="0"/>
                <a:cs typeface="Times New Roman" pitchFamily="18" charset="0"/>
              </a:rPr>
              <a:t>First, we hardware and operating system that are on the various physical machines in the system.</a:t>
            </a:r>
          </a:p>
          <a:p>
            <a:pPr>
              <a:buClrTx/>
              <a:buNone/>
            </a:pPr>
            <a:endParaRPr lang="en-US" sz="2400"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The second component is the network. This includes the DNS, DHCP and the subnet organization of the physical machines.</a:t>
            </a:r>
          </a:p>
          <a:p>
            <a:pPr>
              <a:buClrTx/>
              <a:buFont typeface="Arial" pitchFamily="34" charset="0"/>
              <a:buChar char="•"/>
            </a:pPr>
            <a:endParaRPr lang="en-US" sz="2400"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The third component is the virtual machine hypervisor, (also known as a Virtual Machine Monitor or VMM).</a:t>
            </a:r>
          </a:p>
          <a:p>
            <a:pPr>
              <a:buClrTx/>
              <a:buFont typeface="Arial" pitchFamily="34" charset="0"/>
              <a:buChar char="•"/>
            </a:pPr>
            <a:endParaRPr lang="en-US" sz="2400"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The fourth component is an archive of VM disk images.</a:t>
            </a:r>
          </a:p>
          <a:p>
            <a:pPr>
              <a:buClrTx/>
              <a:buFont typeface="Arial" pitchFamily="34" charset="0"/>
              <a:buChar char="•"/>
            </a:pPr>
            <a:r>
              <a:rPr lang="en-US" sz="2400" dirty="0" smtClean="0">
                <a:latin typeface="Times New Roman" pitchFamily="18" charset="0"/>
                <a:cs typeface="Times New Roman" pitchFamily="18" charset="0"/>
              </a:rPr>
              <a:t>The fifth component is the front-end for users.</a:t>
            </a:r>
          </a:p>
          <a:p>
            <a:pPr>
              <a:buClrTx/>
              <a:buNone/>
            </a:pPr>
            <a:endParaRPr lang="en-US" sz="2400" dirty="0" smtClean="0">
              <a:latin typeface="Times New Roman" pitchFamily="18" charset="0"/>
              <a:cs typeface="Times New Roman" pitchFamily="18" charset="0"/>
            </a:endParaRPr>
          </a:p>
          <a:p>
            <a:pPr>
              <a:buClrTx/>
              <a:buFont typeface="Arial" pitchFamily="34" charset="0"/>
              <a:buChar char="•"/>
            </a:pPr>
            <a:r>
              <a:rPr lang="en-US" sz="2400" dirty="0" smtClean="0">
                <a:latin typeface="Times New Roman" pitchFamily="18" charset="0"/>
                <a:cs typeface="Times New Roman" pitchFamily="18" charset="0"/>
              </a:rPr>
              <a:t>The last component is the cloud framework itself, where Eucalyptus, </a:t>
            </a:r>
            <a:r>
              <a:rPr lang="en-US" sz="2400" dirty="0" err="1" smtClean="0">
                <a:latin typeface="Times New Roman" pitchFamily="18" charset="0"/>
                <a:cs typeface="Times New Roman" pitchFamily="18" charset="0"/>
              </a:rPr>
              <a:t>OpenNebula</a:t>
            </a:r>
            <a:r>
              <a:rPr lang="en-US" sz="2400" dirty="0" smtClean="0">
                <a:latin typeface="Times New Roman" pitchFamily="18" charset="0"/>
                <a:cs typeface="Times New Roman" pitchFamily="18" charset="0"/>
              </a:rPr>
              <a:t> and Nimbus are placed.</a:t>
            </a:r>
            <a:endParaRPr lang="en-US" sz="2400" dirty="0">
              <a:latin typeface="Times New Roman" pitchFamily="18" charset="0"/>
              <a:cs typeface="Times New Roman"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66800"/>
            <a:ext cx="8610600" cy="4940491"/>
          </a:xfrm>
        </p:spPr>
        <p:txBody>
          <a:bodyPr>
            <a:normAutofit/>
          </a:bodyPr>
          <a:lstStyle/>
          <a:p>
            <a:pPr>
              <a:buFont typeface="Arial" pitchFamily="34" charset="0"/>
              <a:buChar char="•"/>
            </a:pPr>
            <a:r>
              <a:rPr lang="en-US" sz="2200" dirty="0" smtClean="0">
                <a:latin typeface="Times New Roman" pitchFamily="18" charset="0"/>
                <a:cs typeface="Times New Roman" pitchFamily="18" charset="0"/>
              </a:rPr>
              <a:t>EUCALYPTUS stands for Elastic Utility Computing Architecture  for Linking Your Program To Useful System.</a:t>
            </a:r>
          </a:p>
          <a:p>
            <a:pPr>
              <a:buFont typeface="Arial" pitchFamily="34" charset="0"/>
              <a:buChar char="•"/>
            </a:pPr>
            <a:r>
              <a:rPr lang="en-US" sz="2200" dirty="0" smtClean="0">
                <a:latin typeface="Times New Roman" pitchFamily="18" charset="0"/>
                <a:cs typeface="Times New Roman" pitchFamily="18" charset="0"/>
              </a:rPr>
              <a:t>It is open source software that was developed by University of  California-Santa Barbara for Cloud Computing to implement  Infrastructure as a Service.</a:t>
            </a:r>
          </a:p>
          <a:p>
            <a:pPr>
              <a:buFont typeface="Arial" pitchFamily="34" charset="0"/>
              <a:buChar char="•"/>
            </a:pPr>
            <a:endParaRPr lang="en-US" sz="2200" dirty="0" smtClean="0">
              <a:latin typeface="Times New Roman" pitchFamily="18" charset="0"/>
              <a:cs typeface="Times New Roman" pitchFamily="18" charset="0"/>
            </a:endParaRPr>
          </a:p>
          <a:p>
            <a:pPr>
              <a:buFont typeface="Arial" pitchFamily="34" charset="0"/>
              <a:buChar char="•"/>
            </a:pPr>
            <a:r>
              <a:rPr lang="en-US" sz="2200" dirty="0" smtClean="0">
                <a:latin typeface="Times New Roman" pitchFamily="18" charset="0"/>
                <a:cs typeface="Times New Roman" pitchFamily="18" charset="0"/>
              </a:rPr>
              <a:t>Eucalyptus provide an EC2 -compatible cloud Computing  Platform and S3- compatible Cloud Storage thus its services are  available through EC2/S3 compatible APIs.</a:t>
            </a:r>
          </a:p>
          <a:p>
            <a:pPr>
              <a:buFont typeface="Arial" pitchFamily="34" charset="0"/>
              <a:buChar char="•"/>
            </a:pPr>
            <a:r>
              <a:rPr lang="en-US" sz="2200" dirty="0" smtClean="0">
                <a:latin typeface="Times New Roman" pitchFamily="18" charset="0"/>
                <a:cs typeface="Times New Roman" pitchFamily="18" charset="0"/>
              </a:rPr>
              <a:t>The Eucalyptus system is composed of a 5 main components  interacting together; Client, Cloud Controller, Storage  Controller (Walrus), Cluster Controller and a Node Controller</a:t>
            </a:r>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Eucalyptus</a:t>
            </a:r>
            <a:endParaRPr lang="en-US" sz="3600" dirty="0">
              <a:solidFill>
                <a:schemeClr val="tx1"/>
              </a:solidFill>
              <a:effectLst/>
              <a:latin typeface="Times New Roman" pitchFamily="18" charset="0"/>
              <a:cs typeface="Times New Roman" pitchFamily="18"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2"/>
          <p:cNvSpPr>
            <a:spLocks noGrp="1"/>
          </p:cNvSpPr>
          <p:nvPr>
            <p:ph idx="1"/>
          </p:nvPr>
        </p:nvSpPr>
        <p:spPr>
          <a:xfrm>
            <a:off x="457200" y="762000"/>
            <a:ext cx="8229600" cy="5245291"/>
          </a:xfrm>
          <a:prstGeom prst="rect">
            <a:avLst/>
          </a:prstGeom>
          <a:blipFill>
            <a:blip r:embed="rId2" cstate="print"/>
            <a:stretch>
              <a:fillRect/>
            </a:stretch>
          </a:blipFill>
        </p:spPr>
        <p:txBody>
          <a:bodyPr wrap="square" lIns="0" tIns="0" rIns="0" bIns="0" rtlCol="0"/>
          <a:lstStyle/>
          <a:p>
            <a:pPr>
              <a:buNone/>
            </a:pP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609600"/>
            <a:ext cx="8763000" cy="5397691"/>
          </a:xfrm>
        </p:spPr>
        <p:txBody>
          <a:bodyPr>
            <a:normAutofit fontScale="92500" lnSpcReduction="10000"/>
          </a:bodyPr>
          <a:lstStyle/>
          <a:p>
            <a:pPr>
              <a:buNone/>
            </a:pPr>
            <a:r>
              <a:rPr lang="en-US" b="1" dirty="0" smtClean="0">
                <a:latin typeface="Times New Roman" pitchFamily="18" charset="0"/>
                <a:cs typeface="Times New Roman" pitchFamily="18" charset="0"/>
              </a:rPr>
              <a:t>Node Controller</a:t>
            </a:r>
          </a:p>
          <a:p>
            <a:r>
              <a:rPr lang="en-US" dirty="0" smtClean="0">
                <a:latin typeface="Times New Roman" pitchFamily="18" charset="0"/>
                <a:cs typeface="Times New Roman" pitchFamily="18" charset="0"/>
              </a:rPr>
              <a:t>Is installed in each compute  node to control VM activities,  including the execution, inspection and termination of VM  instances.</a:t>
            </a:r>
          </a:p>
          <a:p>
            <a:pPr>
              <a:buNone/>
            </a:pPr>
            <a:r>
              <a:rPr lang="en-US" b="1" dirty="0" smtClean="0">
                <a:latin typeface="Times New Roman" pitchFamily="18" charset="0"/>
                <a:cs typeface="Times New Roman" pitchFamily="18" charset="0"/>
              </a:rPr>
              <a:t>Cluster Controller</a:t>
            </a:r>
          </a:p>
          <a:p>
            <a:r>
              <a:rPr lang="en-US" dirty="0" smtClean="0">
                <a:latin typeface="Times New Roman" pitchFamily="18" charset="0"/>
                <a:cs typeface="Times New Roman" pitchFamily="18" charset="0"/>
              </a:rPr>
              <a:t>Runs on 1 machine per cluster &amp;  works as an intermediary between the cloud &amp; node controller.</a:t>
            </a:r>
          </a:p>
          <a:p>
            <a:pPr>
              <a:buNone/>
            </a:pPr>
            <a:r>
              <a:rPr lang="en-US" b="1" dirty="0" smtClean="0">
                <a:latin typeface="Times New Roman" pitchFamily="18" charset="0"/>
                <a:cs typeface="Times New Roman" pitchFamily="18" charset="0"/>
              </a:rPr>
              <a:t>Storage Controller</a:t>
            </a:r>
          </a:p>
          <a:p>
            <a:r>
              <a:rPr lang="en-US" dirty="0" err="1" smtClean="0">
                <a:latin typeface="Times New Roman" pitchFamily="18" charset="0"/>
                <a:cs typeface="Times New Roman" pitchFamily="18" charset="0"/>
              </a:rPr>
              <a:t>Warlus</a:t>
            </a:r>
            <a:r>
              <a:rPr lang="en-US" dirty="0" smtClean="0">
                <a:latin typeface="Times New Roman" pitchFamily="18" charset="0"/>
                <a:cs typeface="Times New Roman" pitchFamily="18" charset="0"/>
              </a:rPr>
              <a:t> is a component that provides storage services for storing virtual  machine images and user’s data.</a:t>
            </a:r>
          </a:p>
          <a:p>
            <a:pPr>
              <a:buNone/>
            </a:pPr>
            <a:r>
              <a:rPr lang="en-US" b="1" dirty="0" smtClean="0">
                <a:latin typeface="Times New Roman" pitchFamily="18" charset="0"/>
                <a:cs typeface="Times New Roman" pitchFamily="18" charset="0"/>
              </a:rPr>
              <a:t>Cloud Controller</a:t>
            </a:r>
          </a:p>
          <a:p>
            <a:r>
              <a:rPr lang="en-US" dirty="0" smtClean="0">
                <a:latin typeface="Times New Roman" pitchFamily="18" charset="0"/>
                <a:cs typeface="Times New Roman" pitchFamily="18" charset="0"/>
              </a:rPr>
              <a:t>It is the user’s entry point into the Eucalyptus system and only one instance  is run on the system. It provides users with a way managing the system.</a:t>
            </a:r>
          </a:p>
          <a:p>
            <a:pPr>
              <a:buNone/>
            </a:pP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normAutofit/>
          </a:bodyPr>
          <a:lstStyle/>
          <a:p>
            <a:r>
              <a:rPr lang="en-US" sz="2400" dirty="0" smtClean="0">
                <a:latin typeface="Times New Roman" pitchFamily="18" charset="0"/>
                <a:cs typeface="Times New Roman" pitchFamily="18" charset="0"/>
              </a:rPr>
              <a:t>The cloud controller is built using the Enterprise service bus providing  decoupling from the services’ implementation.</a:t>
            </a:r>
          </a:p>
          <a:p>
            <a:endParaRPr lang="en-US" sz="2400" dirty="0" smtClean="0">
              <a:latin typeface="Times New Roman" pitchFamily="18" charset="0"/>
              <a:cs typeface="Times New Roman" pitchFamily="18" charset="0"/>
            </a:endParaRPr>
          </a:p>
          <a:p>
            <a:pPr>
              <a:buNone/>
            </a:pPr>
            <a:endParaRPr lang="en-US" sz="2400" dirty="0">
              <a:latin typeface="Times New Roman" pitchFamily="18" charset="0"/>
              <a:cs typeface="Times New Roman" pitchFamily="18" charset="0"/>
            </a:endParaRPr>
          </a:p>
        </p:txBody>
      </p:sp>
      <p:sp>
        <p:nvSpPr>
          <p:cNvPr id="4" name="object 29"/>
          <p:cNvSpPr/>
          <p:nvPr/>
        </p:nvSpPr>
        <p:spPr>
          <a:xfrm>
            <a:off x="1143000" y="1828800"/>
            <a:ext cx="7162800" cy="3657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600" dirty="0" smtClean="0">
                <a:latin typeface="Times New Roman" pitchFamily="18" charset="0"/>
                <a:cs typeface="Times New Roman" pitchFamily="18" charset="0"/>
              </a:rPr>
              <a:t>The client component provides the user with a way to access the  Eucalyptus system (cloud controller).</a:t>
            </a:r>
          </a:p>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Eucalyptus provides two interfaces;</a:t>
            </a:r>
          </a:p>
          <a:p>
            <a:r>
              <a:rPr lang="en-US" sz="2600" dirty="0" smtClean="0">
                <a:latin typeface="Times New Roman" pitchFamily="18" charset="0"/>
                <a:cs typeface="Times New Roman" pitchFamily="18" charset="0"/>
              </a:rPr>
              <a:t>One is a WDSL which is a SOAP client interface similar to AWS EC2 interface</a:t>
            </a:r>
          </a:p>
          <a:p>
            <a:r>
              <a:rPr lang="en-US" sz="2600" dirty="0" smtClean="0">
                <a:latin typeface="Times New Roman" pitchFamily="18" charset="0"/>
                <a:cs typeface="Times New Roman" pitchFamily="18" charset="0"/>
              </a:rPr>
              <a:t>called euca2ools.</a:t>
            </a:r>
          </a:p>
          <a:p>
            <a:r>
              <a:rPr lang="en-US" sz="2600" dirty="0" smtClean="0">
                <a:latin typeface="Times New Roman" pitchFamily="18" charset="0"/>
                <a:cs typeface="Times New Roman" pitchFamily="18" charset="0"/>
              </a:rPr>
              <a:t>Another interface is a HTTP query based interface</a:t>
            </a:r>
            <a:endParaRPr lang="en-US" sz="2600"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066800"/>
            <a:ext cx="8839200" cy="5257800"/>
          </a:xfrm>
        </p:spPr>
        <p:txBody>
          <a:bodyPr>
            <a:normAutofit/>
          </a:bodyPr>
          <a:lstStyle/>
          <a:p>
            <a:r>
              <a:rPr lang="en-US" dirty="0" smtClean="0">
                <a:latin typeface="Times New Roman" pitchFamily="18" charset="0"/>
                <a:cs typeface="Times New Roman" pitchFamily="18" charset="0"/>
              </a:rPr>
              <a:t>A user uses the euca2ools front-end to request a VM.</a:t>
            </a:r>
          </a:p>
          <a:p>
            <a:r>
              <a:rPr lang="en-US" dirty="0" smtClean="0">
                <a:latin typeface="Times New Roman" pitchFamily="18" charset="0"/>
                <a:cs typeface="Times New Roman" pitchFamily="18" charset="0"/>
              </a:rPr>
              <a:t>The VM template disk image is pushed  to a compute node.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This disk image is padded to the correct  size and packaged for use by the  hypervisor on the compute node.</a:t>
            </a:r>
          </a:p>
          <a:p>
            <a:r>
              <a:rPr lang="en-US" dirty="0" smtClean="0">
                <a:latin typeface="Times New Roman" pitchFamily="18" charset="0"/>
                <a:cs typeface="Times New Roman" pitchFamily="18" charset="0"/>
              </a:rPr>
              <a:t>The compute node sets up network bridging  to provide a virtual NIC with a virtual MAC.</a:t>
            </a:r>
          </a:p>
          <a:p>
            <a:pPr>
              <a:buNone/>
            </a:pP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On the head node the </a:t>
            </a:r>
            <a:r>
              <a:rPr lang="en-US" dirty="0" err="1" smtClean="0">
                <a:latin typeface="Times New Roman" pitchFamily="18" charset="0"/>
                <a:cs typeface="Times New Roman" pitchFamily="18" charset="0"/>
              </a:rPr>
              <a:t>dhcp</a:t>
            </a:r>
            <a:r>
              <a:rPr lang="en-US" dirty="0" smtClean="0">
                <a:latin typeface="Times New Roman" pitchFamily="18" charset="0"/>
                <a:cs typeface="Times New Roman" pitchFamily="18" charset="0"/>
              </a:rPr>
              <a:t> is set up with the MAC/IP pair</a:t>
            </a:r>
          </a:p>
          <a:p>
            <a:r>
              <a:rPr lang="en-US" dirty="0" smtClean="0">
                <a:latin typeface="Times New Roman" pitchFamily="18" charset="0"/>
                <a:cs typeface="Times New Roman" pitchFamily="18" charset="0"/>
              </a:rPr>
              <a:t>VM is spawned on the VMM.</a:t>
            </a:r>
          </a:p>
          <a:p>
            <a:r>
              <a:rPr lang="en-US" dirty="0" smtClean="0">
                <a:latin typeface="Times New Roman" pitchFamily="18" charset="0"/>
                <a:cs typeface="Times New Roman" pitchFamily="18" charset="0"/>
              </a:rPr>
              <a:t>The user can now SSH directly into the VM.</a:t>
            </a:r>
          </a:p>
          <a:p>
            <a:endParaRPr lang="en-US" dirty="0"/>
          </a:p>
        </p:txBody>
      </p:sp>
      <p:sp>
        <p:nvSpPr>
          <p:cNvPr id="3" name="Title 2"/>
          <p:cNvSpPr>
            <a:spLocks noGrp="1"/>
          </p:cNvSpPr>
          <p:nvPr>
            <p:ph type="title"/>
          </p:nvPr>
        </p:nvSpPr>
        <p:spPr>
          <a:xfrm>
            <a:off x="457200" y="274638"/>
            <a:ext cx="8229600" cy="792162"/>
          </a:xfrm>
        </p:spPr>
        <p:txBody>
          <a:bodyPr>
            <a:normAutofit/>
          </a:bodyPr>
          <a:lstStyle/>
          <a:p>
            <a:pPr algn="ctr"/>
            <a:r>
              <a:rPr lang="en-US" sz="3600" spc="190" dirty="0" smtClean="0">
                <a:solidFill>
                  <a:schemeClr val="tx1"/>
                </a:solidFill>
                <a:effectLst/>
                <a:latin typeface="Times New Roman" pitchFamily="18" charset="0"/>
                <a:cs typeface="Times New Roman" pitchFamily="18" charset="0"/>
              </a:rPr>
              <a:t>Constructing </a:t>
            </a:r>
            <a:r>
              <a:rPr lang="en-US" sz="3600" spc="-15" dirty="0" smtClean="0">
                <a:solidFill>
                  <a:schemeClr val="tx1"/>
                </a:solidFill>
                <a:effectLst/>
                <a:latin typeface="Times New Roman" pitchFamily="18" charset="0"/>
                <a:cs typeface="Times New Roman" pitchFamily="18" charset="0"/>
              </a:rPr>
              <a:t>a </a:t>
            </a:r>
            <a:r>
              <a:rPr lang="en-US" sz="3600" spc="180" dirty="0" smtClean="0">
                <a:solidFill>
                  <a:schemeClr val="tx1"/>
                </a:solidFill>
                <a:effectLst/>
                <a:latin typeface="Times New Roman" pitchFamily="18" charset="0"/>
                <a:cs typeface="Times New Roman" pitchFamily="18" charset="0"/>
              </a:rPr>
              <a:t>Virtual</a:t>
            </a:r>
            <a:r>
              <a:rPr lang="en-US" sz="3600" spc="225" dirty="0" smtClean="0">
                <a:solidFill>
                  <a:schemeClr val="tx1"/>
                </a:solidFill>
                <a:effectLst/>
                <a:latin typeface="Times New Roman" pitchFamily="18" charset="0"/>
                <a:cs typeface="Times New Roman" pitchFamily="18" charset="0"/>
              </a:rPr>
              <a:t> </a:t>
            </a:r>
            <a:r>
              <a:rPr lang="en-US" sz="3600" spc="114" dirty="0" smtClean="0">
                <a:solidFill>
                  <a:schemeClr val="tx1"/>
                </a:solidFill>
                <a:effectLst/>
                <a:latin typeface="Times New Roman" pitchFamily="18" charset="0"/>
                <a:cs typeface="Times New Roman" pitchFamily="18" charset="0"/>
              </a:rPr>
              <a:t>Machine</a:t>
            </a:r>
            <a:endParaRPr lang="en-US" sz="3600" dirty="0">
              <a:solidFill>
                <a:schemeClr val="tx1"/>
              </a:solidFill>
              <a:effectLst/>
              <a:latin typeface="Times New Roman" pitchFamily="18" charset="0"/>
              <a:cs typeface="Times New Roman" pitchFamily="18"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8"/>
          <p:cNvSpPr>
            <a:spLocks noGrp="1"/>
          </p:cNvSpPr>
          <p:nvPr>
            <p:ph idx="1"/>
          </p:nvPr>
        </p:nvSpPr>
        <p:spPr>
          <a:xfrm>
            <a:off x="457200" y="533400"/>
            <a:ext cx="8229600" cy="5321491"/>
          </a:xfrm>
          <a:prstGeom prst="rect">
            <a:avLst/>
          </a:prstGeom>
          <a:blipFill>
            <a:blip r:embed="rId2" cstate="print"/>
            <a:stretch>
              <a:fillRect/>
            </a:stretch>
          </a:blipFill>
        </p:spPr>
        <p:txBody>
          <a:bodyPr wrap="square" lIns="0" tIns="0" rIns="0" bIns="0" rtlCol="0"/>
          <a:lstStyle/>
          <a:p>
            <a:pPr>
              <a:buNone/>
            </a:pP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14400"/>
            <a:ext cx="8763000" cy="5562600"/>
          </a:xfrm>
        </p:spPr>
        <p:txBody>
          <a:bodyPr>
            <a:normAutofit/>
          </a:bodyPr>
          <a:lstStyle/>
          <a:p>
            <a:r>
              <a:rPr lang="en-US" sz="2400" dirty="0" smtClean="0">
                <a:solidFill>
                  <a:srgbClr val="002060"/>
                </a:solidFill>
                <a:latin typeface="Times New Roman" pitchFamily="18" charset="0"/>
                <a:cs typeface="Times New Roman" pitchFamily="18" charset="0"/>
              </a:rPr>
              <a:t>Nimbus is another open source </a:t>
            </a:r>
            <a:r>
              <a:rPr lang="en-US" sz="2400" dirty="0" err="1" smtClean="0">
                <a:solidFill>
                  <a:srgbClr val="002060"/>
                </a:solidFill>
                <a:latin typeface="Times New Roman" pitchFamily="18" charset="0"/>
                <a:cs typeface="Times New Roman" pitchFamily="18" charset="0"/>
              </a:rPr>
              <a:t>IaaS</a:t>
            </a:r>
            <a:r>
              <a:rPr lang="en-US" sz="2400" dirty="0" smtClean="0">
                <a:solidFill>
                  <a:srgbClr val="002060"/>
                </a:solidFill>
                <a:latin typeface="Times New Roman" pitchFamily="18" charset="0"/>
                <a:cs typeface="Times New Roman" pitchFamily="18" charset="0"/>
              </a:rPr>
              <a:t> implementation framework  which came online September 2005.</a:t>
            </a:r>
          </a:p>
          <a:p>
            <a:r>
              <a:rPr lang="en-US" sz="2400" dirty="0" smtClean="0">
                <a:solidFill>
                  <a:srgbClr val="002060"/>
                </a:solidFill>
                <a:latin typeface="Times New Roman" pitchFamily="18" charset="0"/>
                <a:cs typeface="Times New Roman" pitchFamily="18" charset="0"/>
              </a:rPr>
              <a:t>Nimbus allows a client to lease remote resources by deploying  virtual machines (VMs) on those resources and configuring  them to represent an environment desired by the user.</a:t>
            </a:r>
          </a:p>
          <a:p>
            <a:r>
              <a:rPr lang="en-US" sz="2400" dirty="0" smtClean="0">
                <a:solidFill>
                  <a:srgbClr val="002060"/>
                </a:solidFill>
                <a:latin typeface="Times New Roman" pitchFamily="18" charset="0"/>
                <a:cs typeface="Times New Roman" pitchFamily="18" charset="0"/>
              </a:rPr>
              <a:t>It was formerly known as the "Virtual Workspace Service" (VWS)  but the "workspace service" is technically just one the  components in the software collection.</a:t>
            </a:r>
          </a:p>
          <a:p>
            <a:r>
              <a:rPr lang="en-US" sz="2400" dirty="0" smtClean="0">
                <a:solidFill>
                  <a:srgbClr val="002060"/>
                </a:solidFill>
                <a:latin typeface="Times New Roman" pitchFamily="18" charset="0"/>
                <a:cs typeface="Times New Roman" pitchFamily="18" charset="0"/>
              </a:rPr>
              <a:t>Nimbus was designed with the goal of turning clusters into  clouds mainly to be used in scientific applications.</a:t>
            </a:r>
          </a:p>
          <a:p>
            <a:endParaRPr lang="en-US" dirty="0"/>
          </a:p>
        </p:txBody>
      </p:sp>
      <p:sp>
        <p:nvSpPr>
          <p:cNvPr id="3" name="Title 2"/>
          <p:cNvSpPr>
            <a:spLocks noGrp="1"/>
          </p:cNvSpPr>
          <p:nvPr>
            <p:ph type="title"/>
          </p:nvPr>
        </p:nvSpPr>
        <p:spPr>
          <a:xfrm>
            <a:off x="457200" y="274638"/>
            <a:ext cx="8229600" cy="792162"/>
          </a:xfrm>
        </p:spPr>
        <p:txBody>
          <a:bodyPr>
            <a:normAutofit/>
          </a:bodyPr>
          <a:lstStyle/>
          <a:p>
            <a:pPr algn="ctr"/>
            <a:r>
              <a:rPr lang="en-US" sz="3600" dirty="0" smtClean="0">
                <a:solidFill>
                  <a:schemeClr val="tx1"/>
                </a:solidFill>
                <a:effectLst/>
                <a:latin typeface="Times New Roman" pitchFamily="18" charset="0"/>
                <a:cs typeface="Times New Roman" pitchFamily="18" charset="0"/>
              </a:rPr>
              <a:t>Nimbus</a:t>
            </a:r>
            <a:endParaRPr lang="en-US" sz="3600" dirty="0">
              <a:solidFill>
                <a:schemeClr val="tx1"/>
              </a:solidFill>
              <a:effectLst/>
              <a:latin typeface="Times New Roman" pitchFamily="18" charset="0"/>
              <a:cs typeface="Times New Roman"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092891"/>
          </a:xfrm>
        </p:spPr>
        <p:txBody>
          <a:bodyPr/>
          <a:lstStyle/>
          <a:p>
            <a:r>
              <a:rPr lang="en-US" sz="2400" dirty="0" smtClean="0">
                <a:latin typeface="Times New Roman" pitchFamily="18" charset="0"/>
                <a:cs typeface="Times New Roman" pitchFamily="18" charset="0"/>
              </a:rPr>
              <a:t>The design of Nimbus which consists of a number of components  based on the web service technology</a:t>
            </a:r>
          </a:p>
          <a:p>
            <a:pPr>
              <a:buNone/>
            </a:pPr>
            <a:r>
              <a:rPr lang="en-US" sz="2400" dirty="0" smtClean="0">
                <a:latin typeface="Times New Roman" pitchFamily="18" charset="0"/>
                <a:cs typeface="Times New Roman" pitchFamily="18" charset="0"/>
              </a:rPr>
              <a:t>1. Workspace Service</a:t>
            </a:r>
          </a:p>
          <a:p>
            <a:pPr>
              <a:buNone/>
            </a:pPr>
            <a:r>
              <a:rPr lang="en-US" sz="2400" dirty="0" smtClean="0">
                <a:latin typeface="Times New Roman" pitchFamily="18" charset="0"/>
                <a:cs typeface="Times New Roman" pitchFamily="18" charset="0"/>
              </a:rPr>
              <a:t>   Allows clients to manage and administer VMs by providing to two interfaces;</a:t>
            </a:r>
          </a:p>
          <a:p>
            <a:pPr>
              <a:buFont typeface="Arial" pitchFamily="34" charset="0"/>
              <a:buChar char="•"/>
            </a:pPr>
            <a:r>
              <a:rPr lang="en-US" sz="2400" dirty="0" smtClean="0">
                <a:latin typeface="Times New Roman" pitchFamily="18" charset="0"/>
                <a:cs typeface="Times New Roman" pitchFamily="18" charset="0"/>
              </a:rPr>
              <a:t>One interface is based on the web service resource framework (WSRF)</a:t>
            </a:r>
          </a:p>
          <a:p>
            <a:pPr>
              <a:buFont typeface="Arial" pitchFamily="34" charset="0"/>
              <a:buChar char="•"/>
            </a:pPr>
            <a:r>
              <a:rPr lang="en-US" sz="2400" dirty="0" smtClean="0">
                <a:latin typeface="Times New Roman" pitchFamily="18" charset="0"/>
                <a:cs typeface="Times New Roman" pitchFamily="18" charset="0"/>
              </a:rPr>
              <a:t>The other is based on EC2 WSDL.</a:t>
            </a:r>
          </a:p>
          <a:p>
            <a:pPr>
              <a:buNone/>
            </a:pPr>
            <a:endParaRPr lang="en-US" sz="2400" dirty="0" smtClean="0">
              <a:latin typeface="Times New Roman" pitchFamily="18" charset="0"/>
              <a:cs typeface="Times New Roman" pitchFamily="18" charset="0"/>
            </a:endParaRPr>
          </a:p>
          <a:p>
            <a:pPr>
              <a:buNone/>
            </a:pPr>
            <a:r>
              <a:rPr lang="en-US" sz="2400" spc="45" dirty="0" smtClean="0">
                <a:latin typeface="Times New Roman" pitchFamily="18" charset="0"/>
                <a:cs typeface="Times New Roman" pitchFamily="18" charset="0"/>
              </a:rPr>
              <a:t>2.Workspace </a:t>
            </a:r>
            <a:r>
              <a:rPr lang="en-US" sz="2400" spc="30" dirty="0" smtClean="0">
                <a:latin typeface="Times New Roman" pitchFamily="18" charset="0"/>
                <a:cs typeface="Times New Roman" pitchFamily="18" charset="0"/>
              </a:rPr>
              <a:t>Resource </a:t>
            </a:r>
            <a:r>
              <a:rPr lang="en-US" sz="2400" spc="60" dirty="0" smtClean="0">
                <a:latin typeface="Times New Roman" pitchFamily="18" charset="0"/>
                <a:cs typeface="Times New Roman" pitchFamily="18" charset="0"/>
              </a:rPr>
              <a:t>Manager: </a:t>
            </a:r>
            <a:r>
              <a:rPr lang="en-US" sz="2400" dirty="0" smtClean="0">
                <a:latin typeface="Times New Roman" pitchFamily="18" charset="0"/>
                <a:cs typeface="Times New Roman" pitchFamily="18" charset="0"/>
              </a:rPr>
              <a:t>Implements VM instance creation on a site and management.</a:t>
            </a:r>
          </a:p>
          <a:p>
            <a:pPr>
              <a:buNone/>
            </a:pPr>
            <a:endParaRPr lang="en-US" sz="2400" dirty="0" smtClean="0">
              <a:latin typeface="Times New Roman" pitchFamily="18" charset="0"/>
              <a:cs typeface="Times New Roman" pitchFamily="18" charset="0"/>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saini\Desktop\Picture1.jpg"/>
          <p:cNvPicPr>
            <a:picLocks noGrp="1" noChangeAspect="1" noChangeArrowheads="1"/>
          </p:cNvPicPr>
          <p:nvPr>
            <p:ph idx="1"/>
          </p:nvPr>
        </p:nvPicPr>
        <p:blipFill>
          <a:blip r:embed="rId2"/>
          <a:srcRect/>
          <a:stretch>
            <a:fillRect/>
          </a:stretch>
        </p:blipFill>
        <p:spPr bwMode="auto">
          <a:xfrm>
            <a:off x="228600" y="304800"/>
            <a:ext cx="8438949"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sz="3600" dirty="0" smtClean="0">
                <a:effectLst/>
                <a:latin typeface="Times New Roman" pitchFamily="18" charset="0"/>
                <a:cs typeface="Times New Roman" pitchFamily="18" charset="0"/>
              </a:rPr>
              <a:t>System Architecture And Design</a:t>
            </a:r>
            <a:endParaRPr lang="en-US" sz="3600" dirty="0">
              <a:effectLst/>
              <a:latin typeface="Times New Roman" pitchFamily="18" charset="0"/>
              <a:cs typeface="Times New Roman" pitchFamily="18" charset="0"/>
            </a:endParaRPr>
          </a:p>
        </p:txBody>
      </p:sp>
      <p:sp>
        <p:nvSpPr>
          <p:cNvPr id="4" name="object 25"/>
          <p:cNvSpPr>
            <a:spLocks noGrp="1"/>
          </p:cNvSpPr>
          <p:nvPr>
            <p:ph idx="1"/>
          </p:nvPr>
        </p:nvSpPr>
        <p:spPr>
          <a:xfrm>
            <a:off x="304800" y="1219200"/>
            <a:ext cx="8458200" cy="4953000"/>
          </a:xfrm>
          <a:prstGeom prst="rect">
            <a:avLst/>
          </a:prstGeom>
          <a:blipFill>
            <a:blip r:embed="rId2" cstate="print"/>
            <a:stretch>
              <a:fillRect/>
            </a:stretch>
          </a:blipFill>
        </p:spPr>
        <p:txBody>
          <a:bodyPr wrap="square" lIns="0" tIns="0" rIns="0" bIns="0" rtlCol="0"/>
          <a:lstStyle/>
          <a:p>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304800"/>
            <a:ext cx="8686800" cy="6553200"/>
          </a:xfrm>
        </p:spPr>
        <p:txBody>
          <a:bodyPr>
            <a:normAutofit/>
          </a:bodyPr>
          <a:lstStyle/>
          <a:p>
            <a:pPr algn="just">
              <a:buNone/>
            </a:pPr>
            <a:r>
              <a:rPr lang="en-US" sz="2400" dirty="0" smtClean="0">
                <a:latin typeface="Times New Roman" pitchFamily="18" charset="0"/>
                <a:cs typeface="Times New Roman" pitchFamily="18" charset="0"/>
              </a:rPr>
              <a:t>3. Workspace Pilot: Provides virtualization with significant changes to the site configurations.</a:t>
            </a:r>
          </a:p>
          <a:p>
            <a:pPr algn="just">
              <a:buNone/>
            </a:pPr>
            <a:r>
              <a:rPr lang="en-US" sz="2400" dirty="0" smtClean="0">
                <a:latin typeface="Times New Roman" pitchFamily="18" charset="0"/>
                <a:cs typeface="Times New Roman" pitchFamily="18" charset="0"/>
              </a:rPr>
              <a:t>4.Workspace Control: Implements VM instance management such as start, stop and pause VM. It also provides image management and sets up networks and provides IP assignment.</a:t>
            </a:r>
          </a:p>
          <a:p>
            <a:pPr algn="just">
              <a:buNone/>
            </a:pPr>
            <a:r>
              <a:rPr lang="en-US" sz="2400" dirty="0" smtClean="0">
                <a:latin typeface="Times New Roman" pitchFamily="18" charset="0"/>
                <a:cs typeface="Times New Roman" pitchFamily="18" charset="0"/>
              </a:rPr>
              <a:t>5. Context Broker: Allows clients coordinate large virtual cluster launches automatically and repeatedly.</a:t>
            </a:r>
          </a:p>
          <a:p>
            <a:pPr algn="just">
              <a:buNone/>
            </a:pPr>
            <a:r>
              <a:rPr lang="en-US" sz="2400" dirty="0" smtClean="0">
                <a:latin typeface="Times New Roman" pitchFamily="18" charset="0"/>
                <a:cs typeface="Times New Roman" pitchFamily="18" charset="0"/>
              </a:rPr>
              <a:t>6. Workspace Client: A complex client that provides full access to the workspace service functionality.</a:t>
            </a:r>
          </a:p>
          <a:p>
            <a:pPr algn="just">
              <a:buNone/>
            </a:pPr>
            <a:r>
              <a:rPr lang="en-US" sz="2400" dirty="0" smtClean="0">
                <a:latin typeface="Times New Roman" pitchFamily="18" charset="0"/>
                <a:cs typeface="Times New Roman" pitchFamily="18" charset="0"/>
              </a:rPr>
              <a:t>7. Cloud Client: A simpler client providing access to selected functionalities in the workspace service.</a:t>
            </a:r>
          </a:p>
          <a:p>
            <a:pPr algn="just">
              <a:buNone/>
            </a:pPr>
            <a:r>
              <a:rPr lang="en-US" sz="2400" dirty="0" smtClean="0">
                <a:latin typeface="Times New Roman" pitchFamily="18" charset="0"/>
                <a:cs typeface="Times New Roman" pitchFamily="18" charset="0"/>
              </a:rPr>
              <a:t>8. Storage Service: Cumulus is a web service providing users with storage capabilities to store images and works in conjunction with </a:t>
            </a:r>
            <a:r>
              <a:rPr lang="en-US" sz="2400" dirty="0" err="1" smtClean="0">
                <a:latin typeface="Times New Roman" pitchFamily="18" charset="0"/>
                <a:cs typeface="Times New Roman" pitchFamily="18" charset="0"/>
              </a:rPr>
              <a:t>GridFTP</a:t>
            </a:r>
            <a:r>
              <a:rPr lang="en-US" sz="2400" dirty="0" smtClean="0">
                <a:latin typeface="Times New Roman" pitchFamily="18" charset="0"/>
                <a:cs typeface="Times New Roman" pitchFamily="18" charset="0"/>
              </a:rPr>
              <a:t>.</a:t>
            </a:r>
          </a:p>
          <a:p>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5257800"/>
          </a:xfrm>
        </p:spPr>
        <p:txBody>
          <a:bodyPr>
            <a:normAutofit/>
          </a:bodyPr>
          <a:lstStyle/>
          <a:p>
            <a:pPr>
              <a:buFont typeface="Arial" pitchFamily="34" charset="0"/>
              <a:buChar char="•"/>
            </a:pPr>
            <a:r>
              <a:rPr lang="en-US" sz="2400" dirty="0" smtClean="0">
                <a:latin typeface="Times New Roman" pitchFamily="18" charset="0"/>
                <a:cs typeface="Times New Roman" pitchFamily="18" charset="0"/>
              </a:rPr>
              <a:t>A user uses cloud-client to request a VM.</a:t>
            </a:r>
          </a:p>
          <a:p>
            <a:pPr>
              <a:buFont typeface="Arial" pitchFamily="34" charset="0"/>
              <a:buChar char="•"/>
            </a:pPr>
            <a:r>
              <a:rPr lang="en-US" sz="2400" dirty="0" smtClean="0">
                <a:latin typeface="Times New Roman" pitchFamily="18" charset="0"/>
                <a:cs typeface="Times New Roman" pitchFamily="18" charset="0"/>
              </a:rPr>
              <a:t>Nimbus will SSH into a compute node.</a:t>
            </a:r>
          </a:p>
          <a:p>
            <a:pPr>
              <a:buFont typeface="Arial" pitchFamily="34" charset="0"/>
              <a:buChar char="•"/>
            </a:pPr>
            <a:r>
              <a:rPr lang="en-US" sz="2400" dirty="0" smtClean="0">
                <a:latin typeface="Times New Roman" pitchFamily="18" charset="0"/>
                <a:cs typeface="Times New Roman" pitchFamily="18" charset="0"/>
              </a:rPr>
              <a:t>The VM template disk image is pushed to the  compute node.</a:t>
            </a:r>
          </a:p>
          <a:p>
            <a:pPr>
              <a:buFont typeface="Arial" pitchFamily="34" charset="0"/>
              <a:buChar char="•"/>
            </a:pPr>
            <a:r>
              <a:rPr lang="en-US" sz="2400" dirty="0" smtClean="0">
                <a:latin typeface="Times New Roman" pitchFamily="18" charset="0"/>
                <a:cs typeface="Times New Roman" pitchFamily="18" charset="0"/>
              </a:rPr>
              <a:t>On the compute node, the disk image is</a:t>
            </a:r>
          </a:p>
          <a:p>
            <a:pPr>
              <a:buFont typeface="Arial" pitchFamily="34" charset="0"/>
              <a:buChar char="•"/>
            </a:pPr>
            <a:r>
              <a:rPr lang="en-US" sz="2400" dirty="0" smtClean="0">
                <a:latin typeface="Times New Roman" pitchFamily="18" charset="0"/>
                <a:cs typeface="Times New Roman" pitchFamily="18" charset="0"/>
              </a:rPr>
              <a:t>padded to the correct size and configured.</a:t>
            </a:r>
          </a:p>
          <a:p>
            <a:pPr>
              <a:buFont typeface="Arial" pitchFamily="34" charset="0"/>
              <a:buChar char="•"/>
            </a:pPr>
            <a:r>
              <a:rPr lang="en-US" sz="2400" dirty="0" smtClean="0">
                <a:latin typeface="Times New Roman" pitchFamily="18" charset="0"/>
                <a:cs typeface="Times New Roman" pitchFamily="18" charset="0"/>
              </a:rPr>
              <a:t>The compute node sets up network bridging  to provide a virtual NIC with a virtual MAC.</a:t>
            </a:r>
          </a:p>
          <a:p>
            <a:pPr>
              <a:buFont typeface="Arial" pitchFamily="34" charset="0"/>
              <a:buChar char="•"/>
            </a:pPr>
            <a:r>
              <a:rPr lang="en-US" sz="2400" dirty="0" smtClean="0">
                <a:latin typeface="Times New Roman" pitchFamily="18" charset="0"/>
                <a:cs typeface="Times New Roman" pitchFamily="18" charset="0"/>
              </a:rPr>
              <a:t>A </a:t>
            </a:r>
            <a:r>
              <a:rPr lang="en-US" sz="2400" dirty="0" err="1" smtClean="0">
                <a:latin typeface="Times New Roman" pitchFamily="18" charset="0"/>
                <a:cs typeface="Times New Roman" pitchFamily="18" charset="0"/>
              </a:rPr>
              <a:t>dhcp</a:t>
            </a:r>
            <a:r>
              <a:rPr lang="en-US" sz="2400" dirty="0" smtClean="0">
                <a:latin typeface="Times New Roman" pitchFamily="18" charset="0"/>
                <a:cs typeface="Times New Roman" pitchFamily="18" charset="0"/>
              </a:rPr>
              <a:t> server on the compute node is</a:t>
            </a:r>
          </a:p>
          <a:p>
            <a:pPr>
              <a:buFont typeface="Arial" pitchFamily="34" charset="0"/>
              <a:buChar char="•"/>
            </a:pPr>
            <a:r>
              <a:rPr lang="en-US" sz="2400" dirty="0" smtClean="0">
                <a:latin typeface="Times New Roman" pitchFamily="18" charset="0"/>
                <a:cs typeface="Times New Roman" pitchFamily="18" charset="0"/>
              </a:rPr>
              <a:t>configured with a MAC/IP pair.</a:t>
            </a:r>
          </a:p>
          <a:p>
            <a:pPr>
              <a:buFont typeface="Arial" pitchFamily="34" charset="0"/>
              <a:buChar char="•"/>
            </a:pPr>
            <a:r>
              <a:rPr lang="en-US" sz="2400" dirty="0" smtClean="0">
                <a:latin typeface="Times New Roman" pitchFamily="18" charset="0"/>
                <a:cs typeface="Times New Roman" pitchFamily="18" charset="0"/>
              </a:rPr>
              <a:t>VM is spawned on the VMM.</a:t>
            </a:r>
          </a:p>
          <a:p>
            <a:pPr>
              <a:buFont typeface="Arial" pitchFamily="34" charset="0"/>
              <a:buChar char="•"/>
            </a:pPr>
            <a:r>
              <a:rPr lang="en-US" sz="2400" dirty="0" smtClean="0">
                <a:latin typeface="Times New Roman" pitchFamily="18" charset="0"/>
                <a:cs typeface="Times New Roman" pitchFamily="18" charset="0"/>
              </a:rPr>
              <a:t>The user can now SSH directly into the VM.</a:t>
            </a:r>
          </a:p>
          <a:p>
            <a:endParaRPr lang="en-US" dirty="0"/>
          </a:p>
        </p:txBody>
      </p:sp>
      <p:sp>
        <p:nvSpPr>
          <p:cNvPr id="3" name="Title 2"/>
          <p:cNvSpPr>
            <a:spLocks noGrp="1"/>
          </p:cNvSpPr>
          <p:nvPr>
            <p:ph type="title"/>
          </p:nvPr>
        </p:nvSpPr>
        <p:spPr/>
        <p:txBody>
          <a:bodyPr>
            <a:normAutofit/>
          </a:bodyPr>
          <a:lstStyle/>
          <a:p>
            <a:pPr algn="ctr"/>
            <a:r>
              <a:rPr lang="en-US" sz="3600" dirty="0" smtClean="0">
                <a:solidFill>
                  <a:schemeClr val="tx1"/>
                </a:solidFill>
                <a:effectLst/>
                <a:latin typeface="Times New Roman" pitchFamily="18" charset="0"/>
                <a:cs typeface="Times New Roman" pitchFamily="18" charset="0"/>
              </a:rPr>
              <a:t>Constructing A Virtual Machine</a:t>
            </a:r>
            <a:endParaRPr lang="en-US" sz="3600" dirty="0">
              <a:solidFill>
                <a:schemeClr val="tx1"/>
              </a:solidFill>
              <a:effectLst/>
              <a:latin typeface="Times New Roman" pitchFamily="18" charset="0"/>
              <a:cs typeface="Times New Roman"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4"/>
          <p:cNvSpPr>
            <a:spLocks noGrp="1"/>
          </p:cNvSpPr>
          <p:nvPr>
            <p:ph idx="1"/>
          </p:nvPr>
        </p:nvSpPr>
        <p:spPr>
          <a:xfrm>
            <a:off x="457200" y="685800"/>
            <a:ext cx="8229600" cy="5321491"/>
          </a:xfrm>
          <a:prstGeom prst="rect">
            <a:avLst/>
          </a:prstGeom>
          <a:blipFill>
            <a:blip r:embed="rId2" cstate="print"/>
            <a:stretch>
              <a:fillRect/>
            </a:stretch>
          </a:blipFill>
        </p:spPr>
        <p:txBody>
          <a:bodyPr wrap="square" lIns="0" tIns="0" rIns="0" bIns="0" rtlCol="0"/>
          <a:lstStyle/>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990600"/>
            <a:ext cx="8763000" cy="5334000"/>
          </a:xfrm>
        </p:spPr>
        <p:txBody>
          <a:bodyPr>
            <a:normAutofit/>
          </a:bodyPr>
          <a:lstStyle/>
          <a:p>
            <a:pPr algn="just">
              <a:buFont typeface="Arial" pitchFamily="34" charset="0"/>
              <a:buChar char="•"/>
            </a:pP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tends to a greater level of centralization and  customizability (especially for end-users).</a:t>
            </a:r>
          </a:p>
          <a:p>
            <a:pPr algn="just">
              <a:buNone/>
            </a:pPr>
            <a:endParaRPr lang="en-US" sz="2200" dirty="0" smtClean="0">
              <a:latin typeface="Times New Roman" pitchFamily="18" charset="0"/>
              <a:cs typeface="Times New Roman" pitchFamily="18" charset="0"/>
            </a:endParaRPr>
          </a:p>
          <a:p>
            <a:pPr algn="just">
              <a:buFont typeface="Arial" pitchFamily="34" charset="0"/>
              <a:buChar char="•"/>
            </a:pPr>
            <a:r>
              <a:rPr lang="en-US" sz="2200" dirty="0" smtClean="0">
                <a:latin typeface="Times New Roman" pitchFamily="18" charset="0"/>
                <a:cs typeface="Times New Roman" pitchFamily="18" charset="0"/>
              </a:rPr>
              <a:t>The idea of </a:t>
            </a: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is a pure private cloud, in which users actually log into the head node to access cloud functions.</a:t>
            </a:r>
          </a:p>
          <a:p>
            <a:pPr algn="just">
              <a:buFont typeface="Arial" pitchFamily="34" charset="0"/>
              <a:buChar char="•"/>
            </a:pP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by default, uses a shared file system, typically NFS, for  all disk images files and all files for actually running the </a:t>
            </a: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functions.</a:t>
            </a:r>
          </a:p>
          <a:p>
            <a:pPr algn="just">
              <a:buFont typeface="Arial" pitchFamily="34" charset="0"/>
              <a:buChar char="•"/>
            </a:pPr>
            <a:r>
              <a:rPr lang="en-US" sz="2200" dirty="0" smtClean="0">
                <a:latin typeface="Times New Roman" pitchFamily="18" charset="0"/>
                <a:cs typeface="Times New Roman" pitchFamily="18" charset="0"/>
              </a:rPr>
              <a:t>In order to spawn a VM, the user provides a configuration file  containing parameters which would be fed into the VMM command  line. This allows for memory, processor, network and disk resources  to be requested for essentially any configuration.</a:t>
            </a:r>
          </a:p>
          <a:p>
            <a:pPr algn="just">
              <a:buFont typeface="Arial" pitchFamily="34" charset="0"/>
              <a:buChar char="•"/>
            </a:pPr>
            <a:endParaRPr lang="en-US" sz="2200" dirty="0" smtClean="0">
              <a:latin typeface="Times New Roman" pitchFamily="18" charset="0"/>
              <a:cs typeface="Times New Roman" pitchFamily="18" charset="0"/>
            </a:endParaRPr>
          </a:p>
          <a:p>
            <a:pPr algn="just">
              <a:buFont typeface="Arial" pitchFamily="34" charset="0"/>
              <a:buChar char="•"/>
            </a:pPr>
            <a:r>
              <a:rPr lang="en-US" sz="2200" dirty="0" err="1" smtClean="0">
                <a:latin typeface="Times New Roman" pitchFamily="18" charset="0"/>
                <a:cs typeface="Times New Roman" pitchFamily="18" charset="0"/>
              </a:rPr>
              <a:t>OpenNebula</a:t>
            </a:r>
            <a:r>
              <a:rPr lang="en-US" sz="2200" dirty="0" smtClean="0">
                <a:latin typeface="Times New Roman" pitchFamily="18" charset="0"/>
                <a:cs typeface="Times New Roman" pitchFamily="18" charset="0"/>
              </a:rPr>
              <a:t> is also very centralized, especially in its default</a:t>
            </a:r>
            <a:endParaRPr lang="en-US" sz="2200" dirty="0">
              <a:latin typeface="Times New Roman" pitchFamily="18" charset="0"/>
              <a:cs typeface="Times New Roman" pitchFamily="18" charset="0"/>
            </a:endParaRPr>
          </a:p>
        </p:txBody>
      </p:sp>
      <p:sp>
        <p:nvSpPr>
          <p:cNvPr id="3" name="Title 2"/>
          <p:cNvSpPr>
            <a:spLocks noGrp="1"/>
          </p:cNvSpPr>
          <p:nvPr>
            <p:ph type="title"/>
          </p:nvPr>
        </p:nvSpPr>
        <p:spPr>
          <a:xfrm>
            <a:off x="457200" y="274638"/>
            <a:ext cx="8229600" cy="715962"/>
          </a:xfrm>
        </p:spPr>
        <p:txBody>
          <a:bodyPr>
            <a:normAutofit/>
          </a:bodyPr>
          <a:lstStyle/>
          <a:p>
            <a:pPr algn="ctr"/>
            <a:r>
              <a:rPr lang="en-US" sz="3600" spc="125" dirty="0" err="1" smtClean="0">
                <a:solidFill>
                  <a:schemeClr val="tx1"/>
                </a:solidFill>
                <a:latin typeface="Times New Roman" pitchFamily="18" charset="0"/>
                <a:cs typeface="Times New Roman" pitchFamily="18" charset="0"/>
              </a:rPr>
              <a:t>O</a:t>
            </a:r>
            <a:r>
              <a:rPr lang="en-US" sz="3600" spc="125" dirty="0" err="1" smtClean="0">
                <a:solidFill>
                  <a:schemeClr val="tx1"/>
                </a:solidFill>
                <a:effectLst/>
                <a:latin typeface="Times New Roman" pitchFamily="18" charset="0"/>
                <a:cs typeface="Times New Roman" pitchFamily="18" charset="0"/>
              </a:rPr>
              <a:t>penNebula</a:t>
            </a:r>
            <a:endParaRPr lang="en-US" sz="36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914400"/>
            <a:ext cx="8686800" cy="5092891"/>
          </a:xfrm>
        </p:spPr>
        <p:txBody>
          <a:bodyPr>
            <a:normAutofit lnSpcReduction="10000"/>
          </a:bodyPr>
          <a:lstStyle/>
          <a:p>
            <a:pPr>
              <a:buFont typeface="Arial" pitchFamily="34" charset="0"/>
              <a:buChar char="•"/>
            </a:pPr>
            <a:r>
              <a:rPr lang="en-US" sz="2400" dirty="0" smtClean="0">
                <a:latin typeface="Times New Roman" pitchFamily="18" charset="0"/>
                <a:cs typeface="Times New Roman" pitchFamily="18" charset="0"/>
              </a:rPr>
              <a:t>A user uses </a:t>
            </a:r>
            <a:r>
              <a:rPr lang="en-US" sz="2400" dirty="0" err="1" smtClean="0">
                <a:latin typeface="Times New Roman" pitchFamily="18" charset="0"/>
                <a:cs typeface="Times New Roman" pitchFamily="18" charset="0"/>
              </a:rPr>
              <a:t>ssh</a:t>
            </a:r>
            <a:r>
              <a:rPr lang="en-US" sz="2400" dirty="0" smtClean="0">
                <a:latin typeface="Times New Roman" pitchFamily="18" charset="0"/>
                <a:cs typeface="Times New Roman" pitchFamily="18" charset="0"/>
              </a:rPr>
              <a:t> to login to the head node.</a:t>
            </a:r>
          </a:p>
          <a:p>
            <a:pPr>
              <a:buFont typeface="Arial" pitchFamily="34" charset="0"/>
              <a:buChar char="•"/>
            </a:pPr>
            <a:r>
              <a:rPr lang="en-US" sz="2400" dirty="0" smtClean="0">
                <a:latin typeface="Times New Roman" pitchFamily="18" charset="0"/>
                <a:cs typeface="Times New Roman" pitchFamily="18" charset="0"/>
              </a:rPr>
              <a:t>The user uses the </a:t>
            </a:r>
            <a:r>
              <a:rPr lang="en-US" sz="2400" dirty="0" err="1" smtClean="0">
                <a:latin typeface="Times New Roman" pitchFamily="18" charset="0"/>
                <a:cs typeface="Times New Roman" pitchFamily="18" charset="0"/>
              </a:rPr>
              <a:t>onevm</a:t>
            </a:r>
            <a:r>
              <a:rPr lang="en-US" sz="2400" dirty="0" smtClean="0">
                <a:latin typeface="Times New Roman" pitchFamily="18" charset="0"/>
                <a:cs typeface="Times New Roman" pitchFamily="18" charset="0"/>
              </a:rPr>
              <a:t> command to request a VM.</a:t>
            </a:r>
          </a:p>
          <a:p>
            <a:pPr>
              <a:buFont typeface="Arial" pitchFamily="34" charset="0"/>
              <a:buChar char="•"/>
            </a:pPr>
            <a:r>
              <a:rPr lang="en-US" sz="2400" dirty="0" smtClean="0">
                <a:latin typeface="Times New Roman" pitchFamily="18" charset="0"/>
                <a:cs typeface="Times New Roman" pitchFamily="18" charset="0"/>
              </a:rPr>
              <a:t>The VM template disk image is copied and a copy is padded to the correct size and configuration within the NFS directory on the head node.</a:t>
            </a:r>
          </a:p>
          <a:p>
            <a:pPr>
              <a:buFont typeface="Arial" pitchFamily="34" charset="0"/>
              <a:buChar char="•"/>
            </a:pPr>
            <a:r>
              <a:rPr lang="en-US" sz="2400" dirty="0" smtClean="0">
                <a:latin typeface="Times New Roman" pitchFamily="18" charset="0"/>
                <a:cs typeface="Times New Roman" pitchFamily="18" charset="0"/>
              </a:rPr>
              <a:t>The one process on the head node uses </a:t>
            </a:r>
            <a:r>
              <a:rPr lang="en-US" sz="2400" dirty="0" err="1" smtClean="0">
                <a:latin typeface="Times New Roman" pitchFamily="18" charset="0"/>
                <a:cs typeface="Times New Roman" pitchFamily="18" charset="0"/>
              </a:rPr>
              <a:t>ssh</a:t>
            </a:r>
            <a:r>
              <a:rPr lang="en-US" sz="2400" dirty="0" smtClean="0">
                <a:latin typeface="Times New Roman" pitchFamily="18" charset="0"/>
                <a:cs typeface="Times New Roman" pitchFamily="18" charset="0"/>
              </a:rPr>
              <a:t> to log into a  compute node.</a:t>
            </a:r>
          </a:p>
          <a:p>
            <a:pPr>
              <a:buFont typeface="Arial" pitchFamily="34" charset="0"/>
              <a:buChar char="•"/>
            </a:pPr>
            <a:r>
              <a:rPr lang="en-US" sz="2400" dirty="0" smtClean="0">
                <a:latin typeface="Times New Roman" pitchFamily="18" charset="0"/>
                <a:cs typeface="Times New Roman" pitchFamily="18" charset="0"/>
              </a:rPr>
              <a:t>The compute node sets up network bridging to provide a virtual NIC with a virtual MAC.</a:t>
            </a:r>
          </a:p>
          <a:p>
            <a:pPr>
              <a:buFont typeface="Arial" pitchFamily="34" charset="0"/>
              <a:buChar char="•"/>
            </a:pPr>
            <a:r>
              <a:rPr lang="en-US" sz="2400" dirty="0" smtClean="0">
                <a:latin typeface="Times New Roman" pitchFamily="18" charset="0"/>
                <a:cs typeface="Times New Roman" pitchFamily="18" charset="0"/>
              </a:rPr>
              <a:t>Files needed by the VMM on the compute node will be  pulled to the compute node via the NFS.</a:t>
            </a:r>
          </a:p>
          <a:p>
            <a:pPr>
              <a:buFont typeface="Arial" pitchFamily="34" charset="0"/>
              <a:buChar char="•"/>
            </a:pPr>
            <a:r>
              <a:rPr lang="en-US" sz="2400" dirty="0" smtClean="0">
                <a:latin typeface="Times New Roman" pitchFamily="18" charset="0"/>
                <a:cs typeface="Times New Roman" pitchFamily="18" charset="0"/>
              </a:rPr>
              <a:t>VM is spawned on the VMM.</a:t>
            </a:r>
          </a:p>
          <a:p>
            <a:pPr>
              <a:buFont typeface="Arial" pitchFamily="34" charset="0"/>
              <a:buChar char="•"/>
            </a:pPr>
            <a:r>
              <a:rPr lang="en-US" sz="2400" dirty="0" smtClean="0">
                <a:latin typeface="Times New Roman" pitchFamily="18" charset="0"/>
                <a:cs typeface="Times New Roman" pitchFamily="18" charset="0"/>
              </a:rPr>
              <a:t>The user can now SSH directly into the VM.</a:t>
            </a:r>
          </a:p>
          <a:p>
            <a:endParaRPr lang="en-US" dirty="0"/>
          </a:p>
        </p:txBody>
      </p:sp>
      <p:sp>
        <p:nvSpPr>
          <p:cNvPr id="3" name="Title 2"/>
          <p:cNvSpPr>
            <a:spLocks noGrp="1"/>
          </p:cNvSpPr>
          <p:nvPr>
            <p:ph type="title"/>
          </p:nvPr>
        </p:nvSpPr>
        <p:spPr>
          <a:xfrm>
            <a:off x="457200" y="274638"/>
            <a:ext cx="8229600" cy="563562"/>
          </a:xfrm>
        </p:spPr>
        <p:txBody>
          <a:bodyPr>
            <a:normAutofit fontScale="90000"/>
          </a:bodyPr>
          <a:lstStyle/>
          <a:p>
            <a:pPr algn="ctr"/>
            <a:r>
              <a:rPr lang="en-US" sz="3600" spc="190" dirty="0" smtClean="0">
                <a:solidFill>
                  <a:schemeClr val="tx1"/>
                </a:solidFill>
                <a:effectLst/>
                <a:latin typeface="Times New Roman" pitchFamily="18" charset="0"/>
                <a:cs typeface="Times New Roman" pitchFamily="18" charset="0"/>
              </a:rPr>
              <a:t>Constructing </a:t>
            </a:r>
            <a:r>
              <a:rPr lang="en-US" sz="3600" spc="80" dirty="0" smtClean="0">
                <a:solidFill>
                  <a:schemeClr val="tx1"/>
                </a:solidFill>
                <a:effectLst/>
                <a:latin typeface="Times New Roman" pitchFamily="18" charset="0"/>
                <a:cs typeface="Times New Roman" pitchFamily="18" charset="0"/>
              </a:rPr>
              <a:t>A </a:t>
            </a:r>
            <a:r>
              <a:rPr lang="en-US" sz="3600" spc="180" dirty="0" smtClean="0">
                <a:solidFill>
                  <a:schemeClr val="tx1"/>
                </a:solidFill>
                <a:effectLst/>
                <a:latin typeface="Times New Roman" pitchFamily="18" charset="0"/>
                <a:cs typeface="Times New Roman" pitchFamily="18" charset="0"/>
              </a:rPr>
              <a:t>Virtual</a:t>
            </a:r>
            <a:r>
              <a:rPr lang="en-US" sz="3600" spc="114" dirty="0" smtClean="0">
                <a:solidFill>
                  <a:schemeClr val="tx1"/>
                </a:solidFill>
                <a:effectLst/>
                <a:latin typeface="Times New Roman" pitchFamily="18" charset="0"/>
                <a:cs typeface="Times New Roman" pitchFamily="18" charset="0"/>
              </a:rPr>
              <a:t> Machine</a:t>
            </a:r>
            <a:endParaRPr lang="en-US" sz="3600" dirty="0">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5"/>
          <p:cNvSpPr>
            <a:spLocks noGrp="1"/>
          </p:cNvSpPr>
          <p:nvPr>
            <p:ph idx="1"/>
          </p:nvPr>
        </p:nvSpPr>
        <p:spPr>
          <a:xfrm>
            <a:off x="457200" y="685800"/>
            <a:ext cx="8229600" cy="5321491"/>
          </a:xfrm>
          <a:prstGeom prst="rect">
            <a:avLst/>
          </a:prstGeom>
          <a:blipFill>
            <a:blip r:embed="rId2" cstate="print"/>
            <a:stretch>
              <a:fillRect/>
            </a:stretch>
          </a:blipFill>
        </p:spPr>
        <p:txBody>
          <a:bodyPr wrap="square" lIns="0" tIns="0" rIns="0" bIns="0" rtlCol="0"/>
          <a:lstStyle/>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CustomShape 1"/>
          <p:cNvSpPr/>
          <p:nvPr/>
        </p:nvSpPr>
        <p:spPr>
          <a:xfrm>
            <a:off x="457200" y="273600"/>
            <a:ext cx="8220240" cy="1135800"/>
          </a:xfrm>
          <a:prstGeom prst="rect">
            <a:avLst/>
          </a:prstGeom>
          <a:noFill/>
          <a:ln>
            <a:noFill/>
          </a:ln>
        </p:spPr>
        <p:txBody>
          <a:bodyPr lIns="0" tIns="0" rIns="0" bIns="0" anchor="ctr"/>
          <a:lstStyle/>
          <a:p>
            <a:pPr algn="ctr">
              <a:lnSpc>
                <a:spcPct val="100000"/>
              </a:lnSpc>
            </a:pPr>
            <a:r>
              <a:rPr lang="en-IN" sz="2400" b="1" dirty="0">
                <a:solidFill>
                  <a:srgbClr val="0066FF"/>
                </a:solidFill>
                <a:latin typeface="Cambria"/>
                <a:ea typeface="DejaVu Sans"/>
              </a:rPr>
              <a:t>Private Cloud Computing Lab</a:t>
            </a:r>
            <a:endParaRPr/>
          </a:p>
          <a:p>
            <a:pPr algn="ctr">
              <a:lnSpc>
                <a:spcPct val="100000"/>
              </a:lnSpc>
            </a:pPr>
            <a:r>
              <a:rPr lang="en-IN" sz="2400" b="1" dirty="0">
                <a:solidFill>
                  <a:srgbClr val="0066FF"/>
                </a:solidFill>
                <a:latin typeface="Cambria"/>
                <a:ea typeface="DejaVu Sans"/>
              </a:rPr>
              <a:t>IIT </a:t>
            </a:r>
            <a:r>
              <a:rPr lang="en-IN" sz="2400" b="1" dirty="0" err="1" smtClean="0">
                <a:solidFill>
                  <a:srgbClr val="0066FF"/>
                </a:solidFill>
                <a:latin typeface="Cambria"/>
                <a:ea typeface="DejaVu Sans"/>
              </a:rPr>
              <a:t>Roorkee</a:t>
            </a:r>
            <a:endParaRPr/>
          </a:p>
        </p:txBody>
      </p:sp>
      <p:sp>
        <p:nvSpPr>
          <p:cNvPr id="848"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49"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pic>
        <p:nvPicPr>
          <p:cNvPr id="850" name="Picture 845"/>
          <p:cNvPicPr/>
          <p:nvPr/>
        </p:nvPicPr>
        <p:blipFill>
          <a:blip r:embed="rId2" cstate="print"/>
          <a:stretch>
            <a:fillRect/>
          </a:stretch>
        </p:blipFill>
        <p:spPr>
          <a:xfrm>
            <a:off x="720000" y="1366560"/>
            <a:ext cx="8278200" cy="4752360"/>
          </a:xfrm>
          <a:prstGeom prst="rect">
            <a:avLst/>
          </a:prstGeom>
          <a:ln>
            <a:noFill/>
          </a:ln>
        </p:spPr>
      </p:pic>
      <p:sp>
        <p:nvSpPr>
          <p:cNvPr id="851" name="CustomShape 4"/>
          <p:cNvSpPr/>
          <p:nvPr/>
        </p:nvSpPr>
        <p:spPr>
          <a:xfrm>
            <a:off x="720000" y="59040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5.0 A Private Cloud Lab </a:t>
            </a:r>
            <a:endParaRPr/>
          </a:p>
        </p:txBody>
      </p:sp>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CustomShape 1"/>
          <p:cNvSpPr/>
          <p:nvPr/>
        </p:nvSpPr>
        <p:spPr>
          <a:xfrm>
            <a:off x="457200" y="273600"/>
            <a:ext cx="8220240" cy="1135800"/>
          </a:xfrm>
          <a:prstGeom prst="rect">
            <a:avLst/>
          </a:prstGeom>
          <a:noFill/>
          <a:ln>
            <a:noFill/>
          </a:ln>
        </p:spPr>
        <p:txBody>
          <a:bodyPr lIns="0" tIns="0" rIns="0" bIns="0" anchor="ctr"/>
          <a:lstStyle/>
          <a:p>
            <a:pPr algn="ctr">
              <a:lnSpc>
                <a:spcPct val="100000"/>
              </a:lnSpc>
            </a:pPr>
            <a:r>
              <a:rPr lang="en-IN" sz="2400" b="1">
                <a:solidFill>
                  <a:srgbClr val="0066FF"/>
                </a:solidFill>
                <a:latin typeface="Cambria"/>
                <a:ea typeface="DejaVu Sans"/>
              </a:rPr>
              <a:t>OpenNebula : Login Page (GUI)</a:t>
            </a:r>
            <a:endParaRPr/>
          </a:p>
        </p:txBody>
      </p:sp>
      <p:sp>
        <p:nvSpPr>
          <p:cNvPr id="853"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54"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pic>
        <p:nvPicPr>
          <p:cNvPr id="855" name="Picture 850"/>
          <p:cNvPicPr/>
          <p:nvPr/>
        </p:nvPicPr>
        <p:blipFill>
          <a:blip r:embed="rId2" cstate="print"/>
          <a:stretch>
            <a:fillRect/>
          </a:stretch>
        </p:blipFill>
        <p:spPr>
          <a:xfrm>
            <a:off x="648000" y="1224000"/>
            <a:ext cx="8350200" cy="4750200"/>
          </a:xfrm>
          <a:prstGeom prst="rect">
            <a:avLst/>
          </a:prstGeom>
          <a:ln>
            <a:noFill/>
          </a:ln>
        </p:spPr>
      </p:pic>
      <p:sp>
        <p:nvSpPr>
          <p:cNvPr id="856" name="CustomShape 4"/>
          <p:cNvSpPr/>
          <p:nvPr/>
        </p:nvSpPr>
        <p:spPr>
          <a:xfrm>
            <a:off x="648000" y="57672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6.0 A Cloud login page with GUI functionality </a:t>
            </a:r>
            <a:endParaRPr/>
          </a:p>
        </p:txBody>
      </p:sp>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CustomShape 1"/>
          <p:cNvSpPr/>
          <p:nvPr/>
        </p:nvSpPr>
        <p:spPr>
          <a:xfrm>
            <a:off x="457200" y="273600"/>
            <a:ext cx="8220240" cy="1135800"/>
          </a:xfrm>
          <a:prstGeom prst="rect">
            <a:avLst/>
          </a:prstGeom>
          <a:noFill/>
          <a:ln>
            <a:noFill/>
          </a:ln>
        </p:spPr>
        <p:txBody>
          <a:bodyPr lIns="0" tIns="0" rIns="0" bIns="0" anchor="ctr"/>
          <a:lstStyle/>
          <a:p>
            <a:pPr algn="ctr">
              <a:lnSpc>
                <a:spcPct val="100000"/>
              </a:lnSpc>
            </a:pPr>
            <a:r>
              <a:rPr lang="en-IN" sz="2400" b="1">
                <a:solidFill>
                  <a:srgbClr val="0066FF"/>
                </a:solidFill>
                <a:latin typeface="Cambria"/>
                <a:ea typeface="DejaVu Sans"/>
              </a:rPr>
              <a:t>OpenNebula Sunstone: Dashboard</a:t>
            </a:r>
            <a:endParaRPr/>
          </a:p>
        </p:txBody>
      </p:sp>
      <p:sp>
        <p:nvSpPr>
          <p:cNvPr id="858" name="CustomShape 2"/>
          <p:cNvSpPr/>
          <p:nvPr/>
        </p:nvSpPr>
        <p:spPr>
          <a:xfrm>
            <a:off x="720000" y="1296000"/>
            <a:ext cx="8220240" cy="4955760"/>
          </a:xfrm>
          <a:prstGeom prst="rect">
            <a:avLst/>
          </a:prstGeom>
          <a:noFill/>
          <a:ln>
            <a:noFill/>
          </a:ln>
        </p:spPr>
        <p:txBody>
          <a:bodyPr lIns="0" tIns="0" rIns="0" bIns="0" anchor="ctr"/>
          <a:lstStyle/>
          <a:p>
            <a:pPr>
              <a:lnSpc>
                <a:spcPct val="150000"/>
              </a:lnSpc>
            </a:pPr>
            <a:endParaRPr/>
          </a:p>
          <a:p>
            <a:pPr>
              <a:lnSpc>
                <a:spcPct val="150000"/>
              </a:lnSpc>
            </a:pPr>
            <a:endParaRPr/>
          </a:p>
        </p:txBody>
      </p:sp>
      <p:sp>
        <p:nvSpPr>
          <p:cNvPr id="859" name="CustomShape 3"/>
          <p:cNvSpPr/>
          <p:nvPr/>
        </p:nvSpPr>
        <p:spPr>
          <a:xfrm>
            <a:off x="720000" y="1296000"/>
            <a:ext cx="7962480" cy="3973320"/>
          </a:xfrm>
          <a:prstGeom prst="rect">
            <a:avLst/>
          </a:prstGeom>
          <a:noFill/>
          <a:ln>
            <a:noFill/>
          </a:ln>
        </p:spPr>
        <p:txBody>
          <a:bodyPr lIns="0" tIns="0" rIns="0" bIns="0" anchor="ctr"/>
          <a:lstStyle/>
          <a:p>
            <a:pPr>
              <a:lnSpc>
                <a:spcPct val="150000"/>
              </a:lnSpc>
            </a:pPr>
            <a:endParaRPr/>
          </a:p>
          <a:p>
            <a:pPr>
              <a:lnSpc>
                <a:spcPct val="150000"/>
              </a:lnSpc>
            </a:pPr>
            <a:endParaRPr/>
          </a:p>
        </p:txBody>
      </p:sp>
      <p:pic>
        <p:nvPicPr>
          <p:cNvPr id="860" name="Picture 855"/>
          <p:cNvPicPr/>
          <p:nvPr/>
        </p:nvPicPr>
        <p:blipFill>
          <a:blip r:embed="rId2" cstate="print"/>
          <a:stretch>
            <a:fillRect/>
          </a:stretch>
        </p:blipFill>
        <p:spPr>
          <a:xfrm>
            <a:off x="648000" y="1271520"/>
            <a:ext cx="8350200" cy="4918680"/>
          </a:xfrm>
          <a:prstGeom prst="rect">
            <a:avLst/>
          </a:prstGeom>
          <a:ln>
            <a:noFill/>
          </a:ln>
        </p:spPr>
      </p:pic>
      <p:sp>
        <p:nvSpPr>
          <p:cNvPr id="861" name="CustomShape 4"/>
          <p:cNvSpPr/>
          <p:nvPr/>
        </p:nvSpPr>
        <p:spPr>
          <a:xfrm>
            <a:off x="648000" y="5767200"/>
            <a:ext cx="8227800" cy="1143720"/>
          </a:xfrm>
          <a:prstGeom prst="rect">
            <a:avLst/>
          </a:prstGeom>
          <a:noFill/>
          <a:ln>
            <a:noFill/>
          </a:ln>
        </p:spPr>
        <p:txBody>
          <a:bodyPr lIns="0" tIns="0" rIns="0" bIns="0" anchor="ctr"/>
          <a:lstStyle/>
          <a:p>
            <a:pPr algn="ctr">
              <a:lnSpc>
                <a:spcPct val="100000"/>
              </a:lnSpc>
            </a:pPr>
            <a:r>
              <a:rPr lang="en-IN" sz="1600">
                <a:solidFill>
                  <a:srgbClr val="000000"/>
                </a:solidFill>
                <a:latin typeface="Times New Roman"/>
                <a:ea typeface="DejaVu Sans"/>
              </a:rPr>
              <a:t>Figure 7.0 Dashboard </a:t>
            </a:r>
            <a:endParaRPr/>
          </a:p>
        </p:txBody>
      </p:sp>
    </p:spTree>
  </p:cSld>
  <p:clrMapOvr>
    <a:masterClrMapping/>
  </p:clrMapOv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1828</TotalTime>
  <Words>5512</Words>
  <Application>Microsoft Office PowerPoint</Application>
  <PresentationFormat>On-screen Show (4:3)</PresentationFormat>
  <Paragraphs>690</Paragraphs>
  <Slides>132</Slides>
  <Notes>7</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Concourse</vt:lpstr>
      <vt:lpstr>Cloud Computing (CSX-433)</vt:lpstr>
      <vt:lpstr>Syllabus</vt:lpstr>
      <vt:lpstr>Continue..</vt:lpstr>
      <vt:lpstr>TEXT BOOKS, AND/OR REFERENCE MATERIAL</vt:lpstr>
      <vt:lpstr>Organization of the course</vt:lpstr>
      <vt:lpstr>COURSE OUTCOMES</vt:lpstr>
      <vt:lpstr>Cloud-definition </vt:lpstr>
      <vt:lpstr>Continue..</vt:lpstr>
      <vt:lpstr>Slide 9</vt:lpstr>
      <vt:lpstr> Characteristics of cloud computing  </vt:lpstr>
      <vt:lpstr> Continue..  </vt:lpstr>
      <vt:lpstr> Why Cloud Computing? </vt:lpstr>
      <vt:lpstr>Need of Cloud Computing</vt:lpstr>
      <vt:lpstr>Benefits of cloud services</vt:lpstr>
      <vt:lpstr>Benefits of Cloud Computing</vt:lpstr>
      <vt:lpstr>History of cloud computing</vt:lpstr>
      <vt:lpstr>Evolution of Cloud Computing  </vt:lpstr>
      <vt:lpstr>Peer to Peer Approach</vt:lpstr>
      <vt:lpstr>Distributed Computing</vt:lpstr>
      <vt:lpstr>Concept of Virtual Machines (VMs) </vt:lpstr>
      <vt:lpstr>Slide 21</vt:lpstr>
      <vt:lpstr>News on Cloud Computing</vt:lpstr>
      <vt:lpstr>Cloud Architecture</vt:lpstr>
      <vt:lpstr>Cloud Computing Architecture</vt:lpstr>
      <vt:lpstr>Cloud Computing Architecture</vt:lpstr>
      <vt:lpstr>Similarities and Differences between Grid and Cloud Computing</vt:lpstr>
      <vt:lpstr>Features of Cloud Computing</vt:lpstr>
      <vt:lpstr>Slide 28</vt:lpstr>
      <vt:lpstr>Software as a Service</vt:lpstr>
      <vt:lpstr>Slide 30</vt:lpstr>
      <vt:lpstr>Platform as a service</vt:lpstr>
      <vt:lpstr>Slide 32</vt:lpstr>
      <vt:lpstr>Infrastructure as a Service</vt:lpstr>
      <vt:lpstr>Slide 34</vt:lpstr>
      <vt:lpstr>Slide 35</vt:lpstr>
      <vt:lpstr>Cloud database </vt:lpstr>
      <vt:lpstr>Deployment models </vt:lpstr>
      <vt:lpstr>Database as a service (DBaas)</vt:lpstr>
      <vt:lpstr>Data model </vt:lpstr>
      <vt:lpstr>Slide 40</vt:lpstr>
      <vt:lpstr>SQL databases</vt:lpstr>
      <vt:lpstr>NoSql databases</vt:lpstr>
      <vt:lpstr>Slide 43</vt:lpstr>
      <vt:lpstr>Background</vt:lpstr>
      <vt:lpstr>Background</vt:lpstr>
      <vt:lpstr>Continue..</vt:lpstr>
      <vt:lpstr>Continue..</vt:lpstr>
      <vt:lpstr>Slide 48</vt:lpstr>
      <vt:lpstr>Challenges at System Level</vt:lpstr>
      <vt:lpstr>Efficient Scalability</vt:lpstr>
      <vt:lpstr>Challenges at User Level</vt:lpstr>
      <vt:lpstr>Budget-Aware Monitoring</vt:lpstr>
      <vt:lpstr>What is Communication as a Service? </vt:lpstr>
      <vt:lpstr>Slide 54</vt:lpstr>
      <vt:lpstr>Slide 55</vt:lpstr>
      <vt:lpstr>What are the advantages of CaaS? </vt:lpstr>
      <vt:lpstr>Slide 57</vt:lpstr>
      <vt:lpstr>Slide 58</vt:lpstr>
      <vt:lpstr>Region and Availability Zones</vt:lpstr>
      <vt:lpstr>Slide 60</vt:lpstr>
      <vt:lpstr>Slide 61</vt:lpstr>
      <vt:lpstr>Continue…</vt:lpstr>
      <vt:lpstr>Public Clouds</vt:lpstr>
      <vt:lpstr>Private Clouds</vt:lpstr>
      <vt:lpstr>Hybrid Clouds</vt:lpstr>
      <vt:lpstr>Community Clouds</vt:lpstr>
      <vt:lpstr>List of Cloud Service Providers </vt:lpstr>
      <vt:lpstr>Major Cloud Computing Vendors </vt:lpstr>
      <vt:lpstr>Vendors of Cloud Computing</vt:lpstr>
      <vt:lpstr>Amazon Web Services </vt:lpstr>
      <vt:lpstr>Microsoft Azure </vt:lpstr>
      <vt:lpstr>Google Cloud Platform </vt:lpstr>
      <vt:lpstr>Limitations of Cloud Computing</vt:lpstr>
      <vt:lpstr>How to develop Cloud Computing</vt:lpstr>
      <vt:lpstr>Core Components of Traditional Data Centers</vt:lpstr>
      <vt:lpstr>Slide 76</vt:lpstr>
      <vt:lpstr>Slide 77</vt:lpstr>
      <vt:lpstr>Analysis </vt:lpstr>
      <vt:lpstr>Slide 79</vt:lpstr>
      <vt:lpstr>Slide 80</vt:lpstr>
      <vt:lpstr>Eucalyptus</vt:lpstr>
      <vt:lpstr>Slide 82</vt:lpstr>
      <vt:lpstr>Slide 83</vt:lpstr>
      <vt:lpstr>Slide 84</vt:lpstr>
      <vt:lpstr>Slide 85</vt:lpstr>
      <vt:lpstr>Constructing a Virtual Machine</vt:lpstr>
      <vt:lpstr>Slide 87</vt:lpstr>
      <vt:lpstr>Nimbus</vt:lpstr>
      <vt:lpstr>Slide 89</vt:lpstr>
      <vt:lpstr>System Architecture And Design</vt:lpstr>
      <vt:lpstr>Slide 91</vt:lpstr>
      <vt:lpstr>Constructing A Virtual Machine</vt:lpstr>
      <vt:lpstr>Slide 93</vt:lpstr>
      <vt:lpstr>OpenNebula</vt:lpstr>
      <vt:lpstr>Constructing A Virtual Machine</vt:lpstr>
      <vt:lpstr>Slide 96</vt:lpstr>
      <vt:lpstr>Slide 97</vt:lpstr>
      <vt:lpstr>Slide 98</vt:lpstr>
      <vt:lpstr>Slide 99</vt:lpstr>
      <vt:lpstr>Slide 100</vt:lpstr>
      <vt:lpstr>Slide 101</vt:lpstr>
      <vt:lpstr>Slide 102</vt:lpstr>
      <vt:lpstr>Risks Involved in Cloud Computing</vt:lpstr>
      <vt:lpstr>Slide 104</vt:lpstr>
      <vt:lpstr>CloudSim</vt:lpstr>
      <vt:lpstr>CloudSim Feature</vt:lpstr>
      <vt:lpstr>CloudSim Architecture </vt:lpstr>
      <vt:lpstr>Reasons for Learning CloudSim</vt:lpstr>
      <vt:lpstr>How to use CloudSim with Eclipse</vt:lpstr>
      <vt:lpstr>Setting up Development  Environments</vt:lpstr>
      <vt:lpstr>Setting up Development  Environments (cont.)</vt:lpstr>
      <vt:lpstr>Slide 112</vt:lpstr>
      <vt:lpstr>Setting up Development Environment  Eclipse IDE Download Link:  http://www.eclipse.org/downloads/</vt:lpstr>
      <vt:lpstr>Setting up Development  Environment(cont.)</vt:lpstr>
      <vt:lpstr>Part 2: How to use Eclipse with  CloudSim</vt:lpstr>
      <vt:lpstr>Slide 116</vt:lpstr>
      <vt:lpstr>Part 2: How to use Eclipse with  CloudSim</vt:lpstr>
      <vt:lpstr>Part 2: How to use Eclipse with  CloudSim</vt:lpstr>
      <vt:lpstr>Part 3: Simulation Example</vt:lpstr>
      <vt:lpstr>Slide 120</vt:lpstr>
      <vt:lpstr>Slide 121</vt:lpstr>
      <vt:lpstr>Step3: Run example using CloudSim</vt:lpstr>
      <vt:lpstr>Slide 123</vt:lpstr>
      <vt:lpstr>Slide 124</vt:lpstr>
      <vt:lpstr>Step6: Run example using CloudSim</vt:lpstr>
      <vt:lpstr>Step7: Run example using CloudSim</vt:lpstr>
      <vt:lpstr>Simulation Result</vt:lpstr>
      <vt:lpstr>Simulation Result</vt:lpstr>
      <vt:lpstr>Application Scheduling in CloudSim</vt:lpstr>
      <vt:lpstr>Evaluating the Scheduling algorithms</vt:lpstr>
      <vt:lpstr>Slide 131</vt:lpstr>
      <vt:lpstr>Slide 132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bsnlrf</dc:creator>
  <cp:lastModifiedBy>mohit</cp:lastModifiedBy>
  <cp:revision>230</cp:revision>
  <dcterms:created xsi:type="dcterms:W3CDTF">2012-05-28T13:26:05Z</dcterms:created>
  <dcterms:modified xsi:type="dcterms:W3CDTF">2020-10-08T05:52:04Z</dcterms:modified>
</cp:coreProperties>
</file>